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7" r:id="rId11"/>
    <p:sldId id="264" r:id="rId12"/>
    <p:sldId id="287" r:id="rId13"/>
    <p:sldId id="288" r:id="rId14"/>
    <p:sldId id="265" r:id="rId15"/>
    <p:sldId id="299" r:id="rId16"/>
    <p:sldId id="289" r:id="rId17"/>
    <p:sldId id="290" r:id="rId18"/>
    <p:sldId id="293" r:id="rId19"/>
    <p:sldId id="271" r:id="rId20"/>
    <p:sldId id="272" r:id="rId21"/>
    <p:sldId id="291" r:id="rId22"/>
    <p:sldId id="273" r:id="rId23"/>
    <p:sldId id="283" r:id="rId24"/>
    <p:sldId id="294" r:id="rId25"/>
    <p:sldId id="292" r:id="rId26"/>
    <p:sldId id="276" r:id="rId27"/>
    <p:sldId id="277" r:id="rId28"/>
    <p:sldId id="278" r:id="rId29"/>
    <p:sldId id="279" r:id="rId30"/>
    <p:sldId id="281" r:id="rId31"/>
    <p:sldId id="282" r:id="rId32"/>
    <p:sldId id="298" r:id="rId33"/>
  </p:sldIdLst>
  <p:sldSz cx="12192000" cy="6858000"/>
  <p:notesSz cx="9144000" cy="6858000"/>
  <p:embeddedFontLst>
    <p:embeddedFont>
      <p:font typeface="Play" panose="020B0604020202020204" charset="0"/>
      <p:regular r:id="rId35"/>
      <p:bold r:id="rId36"/>
    </p:embeddedFont>
    <p:embeddedFont>
      <p:font typeface="Quattrocento Sans" panose="020B05020500000200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yLu6N/rvSjzYF53ktUZ6XwUD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B4"/>
    <a:srgbClr val="2A93D1"/>
    <a:srgbClr val="273E74"/>
    <a:srgbClr val="2BA9D1"/>
    <a:srgbClr val="2BA6D1"/>
    <a:srgbClr val="1E6B9A"/>
    <a:srgbClr val="2583BD"/>
    <a:srgbClr val="27316B"/>
    <a:srgbClr val="2A92D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81462" autoAdjust="0"/>
  </p:normalViewPr>
  <p:slideViewPr>
    <p:cSldViewPr snapToGrid="0">
      <p:cViewPr>
        <p:scale>
          <a:sx n="66" d="100"/>
          <a:sy n="66" d="100"/>
        </p:scale>
        <p:origin x="149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8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/>
              <a:t>Kính thưa quý Thầy, Cô trong Hội đồng, cùng toàn thể các anh/chị,</a:t>
            </a:r>
            <a:endParaRPr lang="vi-VN"/>
          </a:p>
          <a:p>
            <a:r>
              <a:rPr lang="vi-VN"/>
              <a:t>Em xin tự giới thiệu, em là </a:t>
            </a:r>
            <a:r>
              <a:rPr lang="vi-VN" b="1"/>
              <a:t>[</a:t>
            </a:r>
            <a:r>
              <a:rPr lang="en-US" b="1"/>
              <a:t>Võ Hoài Danh</a:t>
            </a:r>
            <a:r>
              <a:rPr lang="vi-VN" b="1"/>
              <a:t>]</a:t>
            </a:r>
            <a:r>
              <a:rPr lang="vi-VN"/>
              <a:t>, học viên cao học chuyên ngành Trí tuệ Nhân tạo.</a:t>
            </a:r>
            <a:br>
              <a:rPr lang="vi-VN"/>
            </a:br>
            <a:r>
              <a:rPr lang="vi-VN"/>
              <a:t>Hôm nay, em rất vinh dự được trình bày và bảo vệ luận văn thạc sĩ của mình với đề tài:</a:t>
            </a:r>
            <a:br>
              <a:rPr lang="vi-VN"/>
            </a:br>
            <a:r>
              <a:rPr lang="vi-VN" b="1"/>
              <a:t>“Phát hiện hình ảnh sinh bởi mô hình tạo sinh”</a:t>
            </a:r>
            <a:r>
              <a:rPr lang="vi-VN"/>
              <a:t>.</a:t>
            </a:r>
            <a:endParaRPr lang="en-US"/>
          </a:p>
          <a:p>
            <a:endParaRPr lang="en-US"/>
          </a:p>
          <a:p>
            <a:endParaRPr lang="vi-VN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3033B0-DB03-4175-9A4C-CBD0E3A161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06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381ed9b4_0_3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1a381ed9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A7A95B8B-4E7B-E8C1-692E-A9F5D93E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381ed9b4_0_31:notes">
            <a:extLst>
              <a:ext uri="{FF2B5EF4-FFF2-40B4-BE49-F238E27FC236}">
                <a16:creationId xmlns:a16="http://schemas.microsoft.com/office/drawing/2014/main" id="{2964A206-F307-8752-52FE-484FA751C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1a381ed9b4_0_31:notes">
            <a:extLst>
              <a:ext uri="{FF2B5EF4-FFF2-40B4-BE49-F238E27FC236}">
                <a16:creationId xmlns:a16="http://schemas.microsoft.com/office/drawing/2014/main" id="{DF0768C2-A7AA-D9BA-D1F6-1EFEB3C7E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89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1C9ACA5-7546-CCF1-9070-83442A37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381ed9b4_0_31:notes">
            <a:extLst>
              <a:ext uri="{FF2B5EF4-FFF2-40B4-BE49-F238E27FC236}">
                <a16:creationId xmlns:a16="http://schemas.microsoft.com/office/drawing/2014/main" id="{8E71E4B7-E461-59E0-06D9-6630D5EF8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1a381ed9b4_0_31:notes">
            <a:extLst>
              <a:ext uri="{FF2B5EF4-FFF2-40B4-BE49-F238E27FC236}">
                <a16:creationId xmlns:a16="http://schemas.microsoft.com/office/drawing/2014/main" id="{31883F7A-A7F6-BA8A-D392-293CBB2DE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69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e00017cb_1_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1ae00017c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472798BC-00B1-DA4F-D6DB-2B44028C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e00017cb_0_38:notes">
            <a:extLst>
              <a:ext uri="{FF2B5EF4-FFF2-40B4-BE49-F238E27FC236}">
                <a16:creationId xmlns:a16="http://schemas.microsoft.com/office/drawing/2014/main" id="{1F1ED562-CA8E-A6BC-B164-FCDA85A1E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ae00017cb_0_38:notes">
            <a:extLst>
              <a:ext uri="{FF2B5EF4-FFF2-40B4-BE49-F238E27FC236}">
                <a16:creationId xmlns:a16="http://schemas.microsoft.com/office/drawing/2014/main" id="{237E36F8-3C84-DA13-85AC-49E423F38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54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90D75E77-5F1E-20DF-10D6-205D95BA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e00017cb_0_38:notes">
            <a:extLst>
              <a:ext uri="{FF2B5EF4-FFF2-40B4-BE49-F238E27FC236}">
                <a16:creationId xmlns:a16="http://schemas.microsoft.com/office/drawing/2014/main" id="{FCCC54D3-274D-7998-1DEA-AF36A6460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ae00017cb_0_38:notes">
            <a:extLst>
              <a:ext uri="{FF2B5EF4-FFF2-40B4-BE49-F238E27FC236}">
                <a16:creationId xmlns:a16="http://schemas.microsoft.com/office/drawing/2014/main" id="{D8DCB098-0909-9961-C2A5-7E645F820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288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EE00F35C-FAD9-4139-B1D6-90C891A2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e00017cb_0_38:notes">
            <a:extLst>
              <a:ext uri="{FF2B5EF4-FFF2-40B4-BE49-F238E27FC236}">
                <a16:creationId xmlns:a16="http://schemas.microsoft.com/office/drawing/2014/main" id="{90BF4A42-0726-2A5F-F09F-9A0A58020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ae00017cb_0_38:notes">
            <a:extLst>
              <a:ext uri="{FF2B5EF4-FFF2-40B4-BE49-F238E27FC236}">
                <a16:creationId xmlns:a16="http://schemas.microsoft.com/office/drawing/2014/main" id="{9B461AD1-C66D-7135-BCC8-F4B4AAB89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826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4D67B368-3C6D-9124-5B54-693C9BD0E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e00017cb_0_38:notes">
            <a:extLst>
              <a:ext uri="{FF2B5EF4-FFF2-40B4-BE49-F238E27FC236}">
                <a16:creationId xmlns:a16="http://schemas.microsoft.com/office/drawing/2014/main" id="{23BE4C0F-8305-44BB-0E3D-D3744E751D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ae00017cb_0_38:notes">
            <a:extLst>
              <a:ext uri="{FF2B5EF4-FFF2-40B4-BE49-F238E27FC236}">
                <a16:creationId xmlns:a16="http://schemas.microsoft.com/office/drawing/2014/main" id="{81B67C1C-5B76-B596-D6F3-5B1BCB913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236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ae00017cb_1_5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1ae00017c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ae00017cb_1_4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1ae00017c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183C3940-AE3F-B374-7100-ED725026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623733f8c_0_7:notes">
            <a:extLst>
              <a:ext uri="{FF2B5EF4-FFF2-40B4-BE49-F238E27FC236}">
                <a16:creationId xmlns:a16="http://schemas.microsoft.com/office/drawing/2014/main" id="{7909083E-C5EF-B421-84AF-CC1581C8A2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2623733f8c_0_7:notes">
            <a:extLst>
              <a:ext uri="{FF2B5EF4-FFF2-40B4-BE49-F238E27FC236}">
                <a16:creationId xmlns:a16="http://schemas.microsoft.com/office/drawing/2014/main" id="{7BDB1C69-69BA-E429-4FAF-01FFD8053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684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623733f8c_0_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2623733f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381ed9b4_0_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1a381ed9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9CF1E370-ACB5-20EA-967C-BF4E2F2B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381ed9b4_0_1:notes">
            <a:extLst>
              <a:ext uri="{FF2B5EF4-FFF2-40B4-BE49-F238E27FC236}">
                <a16:creationId xmlns:a16="http://schemas.microsoft.com/office/drawing/2014/main" id="{DCB85A2F-2CC7-3365-1F12-33074C669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1a381ed9b4_0_1:notes">
            <a:extLst>
              <a:ext uri="{FF2B5EF4-FFF2-40B4-BE49-F238E27FC236}">
                <a16:creationId xmlns:a16="http://schemas.microsoft.com/office/drawing/2014/main" id="{DC16CAFC-1E37-00D5-1E2B-37D0E9561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398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3529562E-6616-2D32-E6F6-4D416F706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623733f8c_0_7:notes">
            <a:extLst>
              <a:ext uri="{FF2B5EF4-FFF2-40B4-BE49-F238E27FC236}">
                <a16:creationId xmlns:a16="http://schemas.microsoft.com/office/drawing/2014/main" id="{96DFB3B3-BB98-770D-8002-14D7E6838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2623733f8c_0_7:notes">
            <a:extLst>
              <a:ext uri="{FF2B5EF4-FFF2-40B4-BE49-F238E27FC236}">
                <a16:creationId xmlns:a16="http://schemas.microsoft.com/office/drawing/2014/main" id="{DA8D2E94-D723-6856-825A-148431A7CE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426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e00017cb_1_6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31ae00017c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e322880d_0_5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1ae322880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e322880d_0_5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1ae322880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381ed9b4_0_3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1a381ed9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e322880d_0_3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1ae32288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Bài toán phát hiện hình ảnh tạo sinh </a:t>
            </a:r>
            <a:r>
              <a:rPr lang="en-US"/>
              <a:t>trong luận văn được đinh nghĩa</a:t>
            </a:r>
            <a:r>
              <a:rPr lang="vi-VN"/>
              <a:t> đơn giản là: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r>
              <a:rPr lang="vi-VN"/>
              <a:t>ác định xem một hình ảnh bất kỳ có phải được sinh ra bởi mô hình trí tuệ nhân tạo hay không.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Cách thức phát hiện là </a:t>
            </a:r>
            <a:r>
              <a:rPr lang="vi-VN"/>
              <a:t>sử dụng mô hình AI để phân loại hình ảnh.</a:t>
            </a: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ae00017cb_0_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/>
              <a:t>Hiện nay, cùng với sự phát triển mạnh mẽ của các mô hình tạo sinh như GAN hay Diffusion, 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/>
              <a:t>những hình ảnh giả nhưng có độ chân thực gần như không thể phân biệt bằng mắt thường</a:t>
            </a:r>
            <a:r>
              <a:rPr lang="en-US"/>
              <a:t>, và chúng</a:t>
            </a:r>
            <a:r>
              <a:rPr lang="vi-VN"/>
              <a:t> ngày càng xuất hiện phổ biến. 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/>
              <a:t>Công nghệ này mở ra nhiều ứng dụng giá trị trong thực tiễn</a:t>
            </a:r>
            <a:r>
              <a:rPr lang="en-US"/>
              <a:t>, </a:t>
            </a:r>
            <a:r>
              <a:rPr lang="vi-VN"/>
              <a:t>Thời trang &amp; thương mại điện tử</a:t>
            </a:r>
            <a:r>
              <a:rPr lang="en-US"/>
              <a:t>, Kiến trúc &amp; nội thất, Giải trí &amp; truyền thông..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/>
              <a:t>nhưng đồng thời cũng đặt ra những thách thức lớn về độ tin cậy, an toàn thông tin và nguy cơ bị lợi dụng để gian lận</a:t>
            </a:r>
            <a:r>
              <a:rPr lang="en-US"/>
              <a:t>, Tin giả, Tấn công lừa đảo</a:t>
            </a:r>
            <a:r>
              <a:rPr lang="vi-VN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/>
              <a:t>Trong khi đó, các công cụ tự động phát hiện hiện nay vẫn chưa thực sự hiệu quả và chưa được phổ biến rộng rãi</a:t>
            </a:r>
            <a:r>
              <a:rPr lang="en-US"/>
              <a:t>.</a:t>
            </a:r>
            <a:endParaRPr lang="vi-VN"/>
          </a:p>
        </p:txBody>
      </p:sp>
      <p:sp>
        <p:nvSpPr>
          <p:cNvPr id="140" name="Google Shape;140;g31ae00017c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ae00017cb_0_3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Do đó, mục tiêu nghiên cứu của đề tài là xây dựng một phương pháp phát hiện ảnh tạo sinh với hai định hướng chính: (1) đảm bảo khả năng nhận diện hiệu quả trên nhiều loại mô hình sinh ảnh khác nhau; và (2</a:t>
            </a:r>
            <a:r>
              <a:rPr lang="en-US"/>
              <a:t>)</a:t>
            </a:r>
            <a:r>
              <a:rPr lang="vi-VN"/>
              <a:t> tính đơn giản, gọn nhẹ trong thiết kế, giúp phương pháp dễ dàng triển khai </a:t>
            </a:r>
            <a:r>
              <a:rPr lang="en-US"/>
              <a:t>trên các thiết bị cấu hình thấp như điện thoại di động.</a:t>
            </a:r>
            <a:endParaRPr/>
          </a:p>
        </p:txBody>
      </p:sp>
      <p:sp>
        <p:nvSpPr>
          <p:cNvPr id="157" name="Google Shape;157;g31ae00017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381ed9b4_0_2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1a381ed9b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f1388b54_0_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1af1388b5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88B1DE9D-93AF-A8C0-51B7-F77EA38D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f1388b54_0_4:notes">
            <a:extLst>
              <a:ext uri="{FF2B5EF4-FFF2-40B4-BE49-F238E27FC236}">
                <a16:creationId xmlns:a16="http://schemas.microsoft.com/office/drawing/2014/main" id="{FA1EB175-4814-A896-50CA-17E8E8867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1af1388b54_0_4:notes">
            <a:extLst>
              <a:ext uri="{FF2B5EF4-FFF2-40B4-BE49-F238E27FC236}">
                <a16:creationId xmlns:a16="http://schemas.microsoft.com/office/drawing/2014/main" id="{FBFE4BB8-711A-9353-8D6C-2D0225BEA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91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B0E487-E95B-8BA6-4230-D154DBDA30B7}"/>
              </a:ext>
            </a:extLst>
          </p:cNvPr>
          <p:cNvSpPr/>
          <p:nvPr userDrawn="1"/>
        </p:nvSpPr>
        <p:spPr>
          <a:xfrm>
            <a:off x="0" y="6475818"/>
            <a:ext cx="12192000" cy="3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lay" panose="020B0604020202020204" charset="0"/>
            </a:endParaRPr>
          </a:p>
        </p:txBody>
      </p:sp>
      <p:sp>
        <p:nvSpPr>
          <p:cNvPr id="18" name="Google Shape;18;p7"/>
          <p:cNvSpPr txBox="1"/>
          <p:nvPr userDrawn="1"/>
        </p:nvSpPr>
        <p:spPr>
          <a:xfrm>
            <a:off x="9629775" y="6475818"/>
            <a:ext cx="2562225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bg1"/>
                </a:solidFill>
                <a:latin typeface="Play" panose="020B0604020202020204" charset="0"/>
              </a:rPr>
              <a:t>	 </a:t>
            </a:r>
            <a:r>
              <a:rPr lang="en-US" sz="1400">
                <a:solidFill>
                  <a:schemeClr val="bg1"/>
                </a:solidFill>
                <a:latin typeface="Play" panose="020B0604020202020204" charset="0"/>
              </a:rPr>
              <a:t>Trang</a:t>
            </a:r>
            <a:r>
              <a:rPr lang="en-US" sz="1400" i="0" u="none" strike="noStrike" cap="none">
                <a:solidFill>
                  <a:schemeClr val="bg1"/>
                </a:solidFill>
                <a:latin typeface="Play" panose="020B0604020202020204" charset="0"/>
              </a:rPr>
              <a:t> </a:t>
            </a:r>
            <a:fld id="{00000000-1234-1234-1234-123412341234}" type="slidenum">
              <a:rPr lang="en-US" sz="1400" i="0" u="none" strike="noStrike" cap="none">
                <a:solidFill>
                  <a:schemeClr val="bg1"/>
                </a:solidFill>
                <a:latin typeface="Play" panose="020B0604020202020204" charset="0"/>
              </a:rPr>
              <a:t>‹#›</a:t>
            </a:fld>
            <a:endParaRPr sz="1400" i="0" u="none" strike="noStrike" cap="none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3" name="Google Shape;23;p8">
            <a:extLst>
              <a:ext uri="{FF2B5EF4-FFF2-40B4-BE49-F238E27FC236}">
                <a16:creationId xmlns:a16="http://schemas.microsoft.com/office/drawing/2014/main" id="{1AC0EF83-2405-C951-2A09-4E190F34DFE4}"/>
              </a:ext>
            </a:extLst>
          </p:cNvPr>
          <p:cNvSpPr txBox="1">
            <a:spLocks/>
          </p:cNvSpPr>
          <p:nvPr userDrawn="1"/>
        </p:nvSpPr>
        <p:spPr>
          <a:xfrm>
            <a:off x="0" y="6413106"/>
            <a:ext cx="2619375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sz="1400">
                <a:solidFill>
                  <a:schemeClr val="bg1"/>
                </a:solidFill>
                <a:latin typeface="Play" panose="020B0604020202020204" charset="0"/>
              </a:rPr>
              <a:t>Học viên: Võ Hoài Danh</a:t>
            </a:r>
          </a:p>
        </p:txBody>
      </p:sp>
      <p:sp>
        <p:nvSpPr>
          <p:cNvPr id="4" name="Google Shape;23;p8">
            <a:extLst>
              <a:ext uri="{FF2B5EF4-FFF2-40B4-BE49-F238E27FC236}">
                <a16:creationId xmlns:a16="http://schemas.microsoft.com/office/drawing/2014/main" id="{84089365-7FE0-FB69-BCE5-7741E51A8302}"/>
              </a:ext>
            </a:extLst>
          </p:cNvPr>
          <p:cNvSpPr txBox="1">
            <a:spLocks/>
          </p:cNvSpPr>
          <p:nvPr userDrawn="1"/>
        </p:nvSpPr>
        <p:spPr>
          <a:xfrm>
            <a:off x="2333625" y="6413106"/>
            <a:ext cx="729615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>
                <a:solidFill>
                  <a:schemeClr val="bg1"/>
                </a:solidFill>
                <a:latin typeface="Play" panose="020B0604020202020204" charset="0"/>
              </a:rPr>
              <a:t>Phát hiện hình ảnh sinh bởi mô hình tạo sinh bởi mô hình tạo sinh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800A9-D515-97A4-8E8E-9978A3290A52}"/>
              </a:ext>
            </a:extLst>
          </p:cNvPr>
          <p:cNvSpPr/>
          <p:nvPr userDrawn="1"/>
        </p:nvSpPr>
        <p:spPr>
          <a:xfrm>
            <a:off x="0" y="1"/>
            <a:ext cx="12192000" cy="7429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lay" panose="020B0604020202020204" charset="0"/>
            </a:endParaRPr>
          </a:p>
        </p:txBody>
      </p:sp>
      <p:pic>
        <p:nvPicPr>
          <p:cNvPr id="134" name="Google Shape;134;p4" descr="Logo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477374" y="-300036"/>
            <a:ext cx="3009901" cy="120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FECF-409A-002D-2A57-E412FCD95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F9DEF-3504-7C35-5759-F48FF7587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67CDF-9025-C267-549A-0CD7394C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6BEBC-0333-7685-8820-6D2AA1BA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C758-138E-9A6C-7A3E-B1BDFB0F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1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B682-D8CA-ED92-5E9B-4E46AEE7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5541-AC84-3857-4D18-66768371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3B3AD-4707-7CA9-0809-962F5CA0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6D5B-E396-07D1-DFC1-A98DE299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C2D8-6A27-BB0B-3212-F37FCC90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48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81DE-6250-9E73-952F-AB425194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471B-21B4-427A-C0CC-E2D383FB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2EF6-81AA-A9BF-2358-B8B34DAB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3CB0-69E0-0B6F-0B61-4B7E1ACA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4894-7B14-6AFB-5B5A-F3B7D32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39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1DBB-D321-3560-C65D-29EE0E5B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10FE-A68E-BFBA-9B5D-B23C8FA92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B2069-9996-6777-9F63-CF9ECAA63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4370B-EB41-CB0A-C3F2-55FDF7C7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B4B8C-52F9-B253-A3EB-BF18802F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AAE5-0E42-04F1-7B1C-04C8C6CA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66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4484-BDE9-F779-286E-AF76845E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78E90-8EAA-2B32-DB48-8FB9C410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4F99B-230A-C651-403D-F804F77F4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B852A-5A23-364E-66FC-DA4390E44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12C5-AFAC-9E28-1E30-EFF0957E5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30DCD-9B2E-C774-AC96-5D79065C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C02C8-0F0E-151F-BAE5-FE625807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05376-34D6-88CF-830D-0F9B56C7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02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4025-4777-9F61-1717-01C2B596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92FA0-DE96-DE3F-E6F2-DDF322B0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A619E-1CCC-EA6E-614B-7DB3CA37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CAAC-A079-CEDA-785F-0F4C8653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70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A5D53-9DF4-3A52-DF5E-0A3ACD64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253BD-4FAC-A506-B632-C64850C5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15EB0-DC92-DCCE-4F6F-4BDC5826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6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0310-9879-76E6-572E-465715E6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6878-2C73-8EA9-2903-CCCDE2C8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77A5-1B1D-9FFB-2942-5D7CCA366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7FF1A-D817-5348-5728-90691BB5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BD34B-B563-2AD0-84C0-3A3B0DAD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197C6-0954-66AC-53C3-C2F92C67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09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8E5F-EF75-7E26-59D4-55B85F9A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E2381B-8FD6-1DE2-FCBA-5020B0DCA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CDECF-F468-D080-705D-EDA552736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5FCC4-3CE1-7A7E-8EE6-B72783C2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AED99-A641-1AA5-43FB-38DFA764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BBCF9-389C-B6E1-A7B5-FDC2DD05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4D54-FCFF-F65D-184B-3408659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ED9A1-1620-015D-2972-F35D70570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A4C6-2248-1DBE-7B29-D68F399D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09F4-55E2-8A7B-B39B-CB5B60DC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DC6F-3D8B-0594-C25D-BAA2F0D2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78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C3A6C-E343-4049-8C74-0F0200501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A5413-1134-BBB7-2F94-D8AF7AAF7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CD4DA-12DF-4CF3-18FC-0AA9ABFA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0B4AE-2B13-E497-4FF4-6247C019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AD13-33AC-3EF9-387B-BFC7F455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9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0" y="6526769"/>
            <a:ext cx="2681416" cy="335989"/>
          </a:xfrm>
          <a:prstGeom prst="rect">
            <a:avLst/>
          </a:prstGeom>
          <a:solidFill>
            <a:srgbClr val="0D25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Dr. LE Thanh Tung</a:t>
            </a:r>
            <a:endParaRPr sz="1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81416" y="6526770"/>
            <a:ext cx="7148384" cy="335989"/>
          </a:xfrm>
          <a:prstGeom prst="rect">
            <a:avLst/>
          </a:prstGeom>
          <a:solidFill>
            <a:srgbClr val="20389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CSC10002 – Programming Techniques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9829800" y="6526770"/>
            <a:ext cx="2362200" cy="335989"/>
          </a:xfrm>
          <a:prstGeom prst="rect">
            <a:avLst/>
          </a:prstGeom>
          <a:solidFill>
            <a:srgbClr val="2038C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Page </a:t>
            </a:r>
            <a:fld id="{00000000-1234-1234-1234-123412341234}" type="slidenum">
              <a:rPr lang="en-US"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C9F36-9251-C4DD-9B0C-372A050E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6CA18-2B21-29DD-1F47-D3AF976DF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37CD8-43A3-FE3F-D9D2-949C4DD3D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523E8-9DE4-4834-AE36-80135EBDE36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5D218-1065-9775-5855-FD4F9AB97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65BE5-D3AE-EB9C-7829-B3FC9139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68120-6E32-44F0-B602-1EE6C39D3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4;p1">
            <a:extLst>
              <a:ext uri="{FF2B5EF4-FFF2-40B4-BE49-F238E27FC236}">
                <a16:creationId xmlns:a16="http://schemas.microsoft.com/office/drawing/2014/main" id="{5C78A206-2BE1-F101-28B9-412D45BDE0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17447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TRƯỜNG ĐẠI HỌC KHOA HỌC TỰ NHIÊN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273E74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" name="Google Shape;95;p1">
            <a:extLst>
              <a:ext uri="{FF2B5EF4-FFF2-40B4-BE49-F238E27FC236}">
                <a16:creationId xmlns:a16="http://schemas.microsoft.com/office/drawing/2014/main" id="{FE403B2B-01CD-A32D-128D-8FBD935BE0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273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KHOA CÔNG NGHỆ THÔNG TIN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273E74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" name="Google Shape;94;p1">
            <a:extLst>
              <a:ext uri="{FF2B5EF4-FFF2-40B4-BE49-F238E27FC236}">
                <a16:creationId xmlns:a16="http://schemas.microsoft.com/office/drawing/2014/main" id="{725B598A-5383-5075-589B-14F538FD08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18621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ĐẠI HỌC QUỐC GIA THÀNH PHỐ HỒ CHÍ MINH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273E74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" name="Google Shape;92;p1">
            <a:extLst>
              <a:ext uri="{FF2B5EF4-FFF2-40B4-BE49-F238E27FC236}">
                <a16:creationId xmlns:a16="http://schemas.microsoft.com/office/drawing/2014/main" id="{9ADFFD16-D39A-83A2-717B-EBD8086EC3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6015" y="1872497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BẢO VỆ LUẬN VĂN THẠC SĨ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273E74"/>
              </a:solidFill>
              <a:effectLst/>
              <a:uLnTx/>
              <a:uFillTx/>
              <a:latin typeface="Play" panose="020B0604020202020204" charset="0"/>
              <a:ea typeface="+mn-ea"/>
              <a:cs typeface="+mn-cs"/>
            </a:endParaRPr>
          </a:p>
        </p:txBody>
      </p:sp>
      <p:pic>
        <p:nvPicPr>
          <p:cNvPr id="4" name="Google Shape;93;p1" descr="Logo&#10;&#10;Description automatically generated">
            <a:extLst>
              <a:ext uri="{FF2B5EF4-FFF2-40B4-BE49-F238E27FC236}">
                <a16:creationId xmlns:a16="http://schemas.microsoft.com/office/drawing/2014/main" id="{45F9BB4A-7934-505B-3776-4B346412E844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5560" y="146998"/>
            <a:ext cx="1625600" cy="133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rường Đại học Khoa học Tự nhiên, ĐHQG-HCM - ĐHQG-HCM và các đơn vị thành  viên">
            <a:extLst>
              <a:ext uri="{FF2B5EF4-FFF2-40B4-BE49-F238E27FC236}">
                <a16:creationId xmlns:a16="http://schemas.microsoft.com/office/drawing/2014/main" id="{E17D030E-007D-9D26-A6A3-AAD3F273E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" y="44244"/>
            <a:ext cx="2516871" cy="164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2;p1">
            <a:extLst>
              <a:ext uri="{FF2B5EF4-FFF2-40B4-BE49-F238E27FC236}">
                <a16:creationId xmlns:a16="http://schemas.microsoft.com/office/drawing/2014/main" id="{20C910D7-64E1-0B39-D059-5730C440E4C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728722"/>
            <a:ext cx="12192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>
                <a:ln>
                  <a:noFill/>
                </a:ln>
                <a:solidFill>
                  <a:srgbClr val="2A93D1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ĐỀ TÀI: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>
                <a:ln>
                  <a:noFill/>
                </a:ln>
                <a:solidFill>
                  <a:srgbClr val="2A93D1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PHÁT HIỆN HÌNH ẢNH SINH BỞI MÔ HÌNH TẠO SINH</a:t>
            </a:r>
            <a:endParaRPr kumimoji="0" sz="3300" b="1" i="0" u="none" strike="noStrike" kern="1200" cap="none" spc="0" normalizeH="0" baseline="0" noProof="0">
              <a:ln>
                <a:noFill/>
              </a:ln>
              <a:solidFill>
                <a:srgbClr val="2A93D1"/>
              </a:solidFill>
              <a:effectLst/>
              <a:uLnTx/>
              <a:uFillTx/>
              <a:latin typeface="Play" panose="020B0604020202020204" charset="0"/>
              <a:ea typeface="+mn-ea"/>
              <a:cs typeface="+mn-cs"/>
            </a:endParaRPr>
          </a:p>
        </p:txBody>
      </p:sp>
      <p:sp>
        <p:nvSpPr>
          <p:cNvPr id="18" name="Google Shape;96;p1">
            <a:extLst>
              <a:ext uri="{FF2B5EF4-FFF2-40B4-BE49-F238E27FC236}">
                <a16:creationId xmlns:a16="http://schemas.microsoft.com/office/drawing/2014/main" id="{BBA58628-CFB4-D626-C917-4869DB2712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3799966"/>
            <a:ext cx="12192000" cy="61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2A93D1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DETECTION OF SYNTHETIC IMAGES GENERATED BY GENERATIVE MODELS</a:t>
            </a:r>
          </a:p>
        </p:txBody>
      </p:sp>
      <p:sp>
        <p:nvSpPr>
          <p:cNvPr id="22" name="Google Shape;96;p1">
            <a:extLst>
              <a:ext uri="{FF2B5EF4-FFF2-40B4-BE49-F238E27FC236}">
                <a16:creationId xmlns:a16="http://schemas.microsoft.com/office/drawing/2014/main" id="{F1F33ABB-0B21-46DC-1342-D1265BAD60C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12180" y="4653677"/>
            <a:ext cx="4818539" cy="121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Tx/>
              <a:buNone/>
              <a:tabLst>
                <a:tab pos="1087438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NGÀNH:	TRÍ TUỆ NHÂN TẠO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Tx/>
              <a:buNone/>
              <a:tabLst>
                <a:tab pos="1087438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HVCH: 	VÕ HOÀI DANH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Tx/>
              <a:buNone/>
              <a:tabLst>
                <a:tab pos="1087438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GVHD: 	TS. LÊ TRUNG NGHĨA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734B7-1982-8DE9-40F8-65E9B7B7C6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05025" y="6181644"/>
            <a:ext cx="316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Tx/>
              <a:buNone/>
              <a:tabLst>
                <a:tab pos="1087438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73E74"/>
                </a:solidFill>
                <a:effectLst/>
                <a:uLnTx/>
                <a:uFillTx/>
                <a:latin typeface="Play" panose="020B0604020202020204" charset="0"/>
                <a:ea typeface="+mn-ea"/>
                <a:cs typeface="+mn-cs"/>
              </a:rPr>
              <a:t>TP. HỒ CHÍ MINH – 09/2025</a:t>
            </a:r>
          </a:p>
        </p:txBody>
      </p:sp>
    </p:spTree>
    <p:extLst>
      <p:ext uri="{BB962C8B-B14F-4D97-AF65-F5344CB8AC3E}">
        <p14:creationId xmlns:p14="http://schemas.microsoft.com/office/powerpoint/2010/main" val="34034535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381ed9b4_0_31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Xử lý trên miền không gian</a:t>
            </a:r>
            <a:endParaRPr lang="en-US"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sp>
        <p:nvSpPr>
          <p:cNvPr id="2" name="Google Shape;179;g31af1388b54_0_4">
            <a:extLst>
              <a:ext uri="{FF2B5EF4-FFF2-40B4-BE49-F238E27FC236}">
                <a16:creationId xmlns:a16="http://schemas.microsoft.com/office/drawing/2014/main" id="{7D1117E6-8BBF-5492-6CC0-F958E98D8647}"/>
              </a:ext>
            </a:extLst>
          </p:cNvPr>
          <p:cNvSpPr txBox="1"/>
          <p:nvPr/>
        </p:nvSpPr>
        <p:spPr>
          <a:xfrm>
            <a:off x="0" y="6115659"/>
            <a:ext cx="12192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000">
                <a:solidFill>
                  <a:schemeClr val="accent1"/>
                </a:solidFill>
                <a:latin typeface="Play" panose="020B0604020202020204" charset="0"/>
              </a:rPr>
              <a:t>Liu, Zhengzhe and Qi, Xiaojuan and Torr, Philip H.S. “Global Texture Enhancement for Fake Face Detection in the Wild”, in 2020 IEEE/CVF Conference on Computer Vision and Pattern Recognition (CVPR).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C08847-9A90-8C5A-51FF-0CFF9BE98A77}"/>
              </a:ext>
            </a:extLst>
          </p:cNvPr>
          <p:cNvGrpSpPr>
            <a:grpSpLocks/>
          </p:cNvGrpSpPr>
          <p:nvPr/>
        </p:nvGrpSpPr>
        <p:grpSpPr>
          <a:xfrm>
            <a:off x="320314" y="4177977"/>
            <a:ext cx="10561046" cy="2029698"/>
            <a:chOff x="902535" y="4142027"/>
            <a:chExt cx="9624754" cy="18296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55FCA-E0EB-16E3-BB93-AFD5117B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535" y="4142027"/>
              <a:ext cx="9624754" cy="182962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341011-D407-4EBF-C357-0B893C427926}"/>
                </a:ext>
              </a:extLst>
            </p:cNvPr>
            <p:cNvSpPr>
              <a:spLocks/>
            </p:cNvSpPr>
            <p:nvPr/>
          </p:nvSpPr>
          <p:spPr>
            <a:xfrm>
              <a:off x="937260" y="5638800"/>
              <a:ext cx="9563100" cy="2895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Play" panose="020B060402020202020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112FE0-BA3E-7667-DB02-707470C1B5BE}"/>
              </a:ext>
            </a:extLst>
          </p:cNvPr>
          <p:cNvSpPr txBox="1"/>
          <p:nvPr/>
        </p:nvSpPr>
        <p:spPr>
          <a:xfrm>
            <a:off x="358418" y="1996712"/>
            <a:ext cx="594978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Kết cấu (Texture) đóng vai trò quan trọng trong việc phát hiện khuôn mặt giả bằng CNN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23F8C-6FF9-95DA-7A35-AC701B01F952}"/>
              </a:ext>
            </a:extLst>
          </p:cNvPr>
          <p:cNvSpPr txBox="1"/>
          <p:nvPr/>
        </p:nvSpPr>
        <p:spPr>
          <a:xfrm>
            <a:off x="2441861" y="784217"/>
            <a:ext cx="20375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Gram-Net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4A255-A157-A745-EA8B-3772BE64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251" y="775773"/>
            <a:ext cx="3972560" cy="348126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B3DAB366-29AC-F416-1D63-737E4C06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g31af1388b54_0_4">
            <a:extLst>
              <a:ext uri="{FF2B5EF4-FFF2-40B4-BE49-F238E27FC236}">
                <a16:creationId xmlns:a16="http://schemas.microsoft.com/office/drawing/2014/main" id="{4C74A204-FBAE-9473-A376-5529E7828C4D}"/>
              </a:ext>
            </a:extLst>
          </p:cNvPr>
          <p:cNvSpPr txBox="1"/>
          <p:nvPr/>
        </p:nvSpPr>
        <p:spPr>
          <a:xfrm>
            <a:off x="0" y="6207675"/>
            <a:ext cx="12192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000">
                <a:solidFill>
                  <a:schemeClr val="accent1"/>
                </a:solidFill>
                <a:latin typeface="Play" panose="020B0604020202020204" charset="0"/>
              </a:rPr>
              <a:t>Frank, Joel, et al. "Leveraging frequency analysis for deep fake image recognition." International conference on machine learning. PMLR, 2020.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354F9-BE71-35BF-EEC3-8C922DFDF049}"/>
              </a:ext>
            </a:extLst>
          </p:cNvPr>
          <p:cNvSpPr txBox="1"/>
          <p:nvPr/>
        </p:nvSpPr>
        <p:spPr>
          <a:xfrm>
            <a:off x="1437294" y="1596655"/>
            <a:ext cx="93139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Các dấu vết “giả mạo” x</a:t>
            </a:r>
            <a:r>
              <a:rPr lang="vi-VN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uất hiện do các phép upsampling được sử dụng trong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 </a:t>
            </a:r>
            <a:r>
              <a:rPr lang="vi-VN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kiến trúc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 của mạng</a:t>
            </a:r>
            <a:r>
              <a:rPr lang="vi-VN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 GA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N.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92C11-1C94-C124-165B-612931760A6A}"/>
              </a:ext>
            </a:extLst>
          </p:cNvPr>
          <p:cNvGrpSpPr/>
          <p:nvPr/>
        </p:nvGrpSpPr>
        <p:grpSpPr>
          <a:xfrm>
            <a:off x="1960879" y="3088639"/>
            <a:ext cx="8128001" cy="1963238"/>
            <a:chOff x="477519" y="2427511"/>
            <a:chExt cx="11236961" cy="3165144"/>
          </a:xfrm>
        </p:grpSpPr>
        <p:pic>
          <p:nvPicPr>
            <p:cNvPr id="32" name="Picture 31" descr="A pink and orange background&#10;&#10;AI-generated content may be incorrect.">
              <a:extLst>
                <a:ext uri="{FF2B5EF4-FFF2-40B4-BE49-F238E27FC236}">
                  <a16:creationId xmlns:a16="http://schemas.microsoft.com/office/drawing/2014/main" id="{E07A04C0-F7F6-09AD-BF44-2CFF1171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628" y="2427511"/>
              <a:ext cx="2668943" cy="2668943"/>
            </a:xfrm>
            <a:prstGeom prst="rect">
              <a:avLst/>
            </a:prstGeom>
          </p:spPr>
        </p:pic>
        <p:pic>
          <p:nvPicPr>
            <p:cNvPr id="34" name="Picture 33" descr="A purple and orange square&#10;&#10;AI-generated content may be incorrect.">
              <a:extLst>
                <a:ext uri="{FF2B5EF4-FFF2-40B4-BE49-F238E27FC236}">
                  <a16:creationId xmlns:a16="http://schemas.microsoft.com/office/drawing/2014/main" id="{45694FC6-96DB-5F57-266C-2FC685FA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8264" y="2427511"/>
              <a:ext cx="2668943" cy="2668943"/>
            </a:xfrm>
            <a:prstGeom prst="rect">
              <a:avLst/>
            </a:prstGeom>
          </p:spPr>
        </p:pic>
        <p:pic>
          <p:nvPicPr>
            <p:cNvPr id="36" name="Picture 35" descr="A pink and orange background&#10;&#10;AI-generated content may be incorrect.">
              <a:extLst>
                <a:ext uri="{FF2B5EF4-FFF2-40B4-BE49-F238E27FC236}">
                  <a16:creationId xmlns:a16="http://schemas.microsoft.com/office/drawing/2014/main" id="{EAA908DA-B51C-F7F0-D04A-A75EFB9A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1900" y="2427511"/>
              <a:ext cx="2668943" cy="2668943"/>
            </a:xfrm>
            <a:prstGeom prst="rect">
              <a:avLst/>
            </a:prstGeom>
          </p:spPr>
        </p:pic>
        <p:pic>
          <p:nvPicPr>
            <p:cNvPr id="38" name="Picture 37" descr="A red and orange background&#10;&#10;AI-generated content may be incorrect.">
              <a:extLst>
                <a:ext uri="{FF2B5EF4-FFF2-40B4-BE49-F238E27FC236}">
                  <a16:creationId xmlns:a16="http://schemas.microsoft.com/office/drawing/2014/main" id="{44E66EBB-A056-2A52-B0DF-6CB35D5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5537" y="2427511"/>
              <a:ext cx="2668943" cy="26689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A577E-6F20-4263-C89C-E357EE6E899C}"/>
                </a:ext>
              </a:extLst>
            </p:cNvPr>
            <p:cNvSpPr txBox="1"/>
            <p:nvPr/>
          </p:nvSpPr>
          <p:spPr>
            <a:xfrm>
              <a:off x="477519" y="5096455"/>
              <a:ext cx="2668942" cy="496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lay" panose="020B0604020202020204" charset="0"/>
                </a:rPr>
                <a:t>LSUN bedrooms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1C2551-9823-B680-ACB0-4FBE40DBF33F}"/>
                </a:ext>
              </a:extLst>
            </p:cNvPr>
            <p:cNvSpPr txBox="1"/>
            <p:nvPr/>
          </p:nvSpPr>
          <p:spPr>
            <a:xfrm>
              <a:off x="3334710" y="5096453"/>
              <a:ext cx="2668942" cy="496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lay" panose="020B0604020202020204" charset="0"/>
                </a:rPr>
                <a:t>Nearest Neighbor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3D448E-9B05-C70F-587D-573318A9A771}"/>
                </a:ext>
              </a:extLst>
            </p:cNvPr>
            <p:cNvSpPr txBox="1"/>
            <p:nvPr/>
          </p:nvSpPr>
          <p:spPr>
            <a:xfrm>
              <a:off x="6229487" y="5096453"/>
              <a:ext cx="2668942" cy="496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lay" panose="020B0604020202020204" charset="0"/>
                </a:rPr>
                <a:t>Bilinear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CED132-22E1-C909-D843-CCA2FB83BC14}"/>
                </a:ext>
              </a:extLst>
            </p:cNvPr>
            <p:cNvSpPr txBox="1"/>
            <p:nvPr/>
          </p:nvSpPr>
          <p:spPr>
            <a:xfrm>
              <a:off x="9045536" y="5096453"/>
              <a:ext cx="2668942" cy="496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lay" panose="020B0604020202020204" charset="0"/>
                </a:rPr>
                <a:t>Binomial</a:t>
              </a:r>
            </a:p>
          </p:txBody>
        </p:sp>
      </p:grpSp>
      <p:sp>
        <p:nvSpPr>
          <p:cNvPr id="4" name="Google Shape;185;g31a381ed9b4_0_31">
            <a:extLst>
              <a:ext uri="{FF2B5EF4-FFF2-40B4-BE49-F238E27FC236}">
                <a16:creationId xmlns:a16="http://schemas.microsoft.com/office/drawing/2014/main" id="{6E5469FD-8F6B-10A5-F23B-844B6697346D}"/>
              </a:ext>
            </a:extLst>
          </p:cNvPr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Xử lý trên miền tần số</a:t>
            </a:r>
            <a:endParaRPr lang="en-US"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4848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0B143B91-A3E3-FBC9-25A8-30C5808F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926349-FCC7-9EFE-355D-03D5A592B0E9}"/>
              </a:ext>
            </a:extLst>
          </p:cNvPr>
          <p:cNvSpPr/>
          <p:nvPr/>
        </p:nvSpPr>
        <p:spPr>
          <a:xfrm>
            <a:off x="0" y="1"/>
            <a:ext cx="12192000" cy="70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lay" panose="020B0604020202020204" charset="0"/>
            </a:endParaRPr>
          </a:p>
        </p:txBody>
      </p:sp>
      <p:sp>
        <p:nvSpPr>
          <p:cNvPr id="185" name="Google Shape;185;g31a381ed9b4_0_31">
            <a:extLst>
              <a:ext uri="{FF2B5EF4-FFF2-40B4-BE49-F238E27FC236}">
                <a16:creationId xmlns:a16="http://schemas.microsoft.com/office/drawing/2014/main" id="{4EB7E33A-BCA2-9DD5-BD87-40DB3A0FA679}"/>
              </a:ext>
            </a:extLst>
          </p:cNvPr>
          <p:cNvSpPr txBox="1"/>
          <p:nvPr/>
        </p:nvSpPr>
        <p:spPr>
          <a:xfrm>
            <a:off x="0" y="0"/>
            <a:ext cx="87172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Xử lý trên miền tần số</a:t>
            </a:r>
          </a:p>
        </p:txBody>
      </p:sp>
      <p:sp>
        <p:nvSpPr>
          <p:cNvPr id="2" name="Google Shape;179;g31af1388b54_0_4">
            <a:extLst>
              <a:ext uri="{FF2B5EF4-FFF2-40B4-BE49-F238E27FC236}">
                <a16:creationId xmlns:a16="http://schemas.microsoft.com/office/drawing/2014/main" id="{AF1CC25E-7CF2-3283-A98D-8E69DC6250AA}"/>
              </a:ext>
            </a:extLst>
          </p:cNvPr>
          <p:cNvSpPr txBox="1"/>
          <p:nvPr/>
        </p:nvSpPr>
        <p:spPr>
          <a:xfrm>
            <a:off x="0" y="6207675"/>
            <a:ext cx="12192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000">
                <a:solidFill>
                  <a:schemeClr val="accent1"/>
                </a:solidFill>
                <a:latin typeface="Play" panose="020B0604020202020204" charset="0"/>
              </a:rPr>
              <a:t>Frank, Joel, et al. "Leveraging frequency analysis for deep fake image recognition." International conference on machine learning. PMLR, 2020.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C5447-4DB8-8B9E-B742-651C78B347DA}"/>
              </a:ext>
            </a:extLst>
          </p:cNvPr>
          <p:cNvSpPr txBox="1"/>
          <p:nvPr/>
        </p:nvSpPr>
        <p:spPr>
          <a:xfrm>
            <a:off x="1175400" y="1628031"/>
            <a:ext cx="696694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Bộ phân loại dựa trên biểu diễn tần số cho độ chính xác cao và yêu cầu ít tham số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D83E7-3C61-BEC3-0E17-5FF51EA8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65" y="2922527"/>
            <a:ext cx="4384436" cy="230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99063-49DD-71D2-2379-701C8AA95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19874"/>
            <a:ext cx="5105679" cy="2448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0F2E48-0E2E-5E9F-BE68-2C025C7340B6}"/>
              </a:ext>
            </a:extLst>
          </p:cNvPr>
          <p:cNvSpPr txBox="1"/>
          <p:nvPr/>
        </p:nvSpPr>
        <p:spPr>
          <a:xfrm>
            <a:off x="1120577" y="5349490"/>
            <a:ext cx="4914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</a:rPr>
              <a:t>Độ chính xác của việc huấn luyện bộ phân loại sử dụng hình ảnh so với biểu diễn hình ảnh trên miền tần số</a:t>
            </a:r>
          </a:p>
        </p:txBody>
      </p:sp>
    </p:spTree>
    <p:extLst>
      <p:ext uri="{BB962C8B-B14F-4D97-AF65-F5344CB8AC3E}">
        <p14:creationId xmlns:p14="http://schemas.microsoft.com/office/powerpoint/2010/main" val="5722705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ae00017cb_1_0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lay" panose="020B0604020202020204" charset="0"/>
                <a:ea typeface="Arial"/>
                <a:cs typeface="Arial"/>
                <a:sym typeface="Arial"/>
              </a:rPr>
              <a:t>3. Phương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Play" panose="020B0604020202020204" charset="0"/>
                <a:ea typeface="Arial"/>
                <a:cs typeface="Arial"/>
                <a:sym typeface="Arial"/>
              </a:rPr>
              <a:t>pháp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lay" panose="020B0604020202020204" charset="0"/>
                <a:ea typeface="Arial"/>
                <a:cs typeface="Arial"/>
                <a:sym typeface="Arial"/>
              </a:rPr>
              <a:t> đề xuất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Play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4140C403-47AD-AF3F-F008-996BC35B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ae00017cb_0_38">
            <a:extLst>
              <a:ext uri="{FF2B5EF4-FFF2-40B4-BE49-F238E27FC236}">
                <a16:creationId xmlns:a16="http://schemas.microsoft.com/office/drawing/2014/main" id="{928A451C-D3B2-8E4F-D664-4754AA489849}"/>
              </a:ext>
            </a:extLst>
          </p:cNvPr>
          <p:cNvSpPr txBox="1"/>
          <p:nvPr/>
        </p:nvSpPr>
        <p:spPr>
          <a:xfrm>
            <a:off x="0" y="0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Mô hình cơ sở</a:t>
            </a:r>
            <a:endParaRPr lang="vi-VN" sz="4000" b="1">
              <a:solidFill>
                <a:schemeClr val="lt1"/>
              </a:solidFill>
              <a:latin typeface="Play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DCF1B-8814-2871-7DA4-F38A856687EC}"/>
              </a:ext>
            </a:extLst>
          </p:cNvPr>
          <p:cNvGrpSpPr/>
          <p:nvPr/>
        </p:nvGrpSpPr>
        <p:grpSpPr>
          <a:xfrm>
            <a:off x="2807436" y="902286"/>
            <a:ext cx="5947137" cy="1310056"/>
            <a:chOff x="109320" y="3291661"/>
            <a:chExt cx="5947137" cy="1310056"/>
          </a:xfrm>
        </p:grpSpPr>
        <p:pic>
          <p:nvPicPr>
            <p:cNvPr id="5" name="Picture 4" descr="A diagram of a computer program&#10;&#10;AI-generated content may be incorrect.">
              <a:extLst>
                <a:ext uri="{FF2B5EF4-FFF2-40B4-BE49-F238E27FC236}">
                  <a16:creationId xmlns:a16="http://schemas.microsoft.com/office/drawing/2014/main" id="{8651255B-89B1-F349-875B-C2937898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20" y="3291661"/>
              <a:ext cx="5947137" cy="13100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469293-321E-474A-3697-894307678361}"/>
                </a:ext>
              </a:extLst>
            </p:cNvPr>
            <p:cNvSpPr/>
            <p:nvPr/>
          </p:nvSpPr>
          <p:spPr>
            <a:xfrm>
              <a:off x="2499360" y="3485025"/>
              <a:ext cx="1264920" cy="7008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1AD3B61-29BA-401C-6C06-BADB0EA4B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69" y="3044014"/>
            <a:ext cx="5758515" cy="2911700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1580A0-6F76-726B-BEAB-8270899CC713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219327" y="1796545"/>
            <a:ext cx="841230" cy="124746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C2648-CB5F-87FF-13D4-42C6D7242D35}"/>
              </a:ext>
            </a:extLst>
          </p:cNvPr>
          <p:cNvSpPr/>
          <p:nvPr/>
        </p:nvSpPr>
        <p:spPr>
          <a:xfrm>
            <a:off x="6624702" y="1095650"/>
            <a:ext cx="976200" cy="7008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1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765CEFC5-C987-22D0-D2BE-5A069DE0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ae00017cb_0_38">
            <a:extLst>
              <a:ext uri="{FF2B5EF4-FFF2-40B4-BE49-F238E27FC236}">
                <a16:creationId xmlns:a16="http://schemas.microsoft.com/office/drawing/2014/main" id="{8B6E397C-7D6E-1641-BAD5-2BF43F76CA3E}"/>
              </a:ext>
            </a:extLst>
          </p:cNvPr>
          <p:cNvSpPr txBox="1"/>
          <p:nvPr/>
        </p:nvSpPr>
        <p:spPr>
          <a:xfrm>
            <a:off x="0" y="0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vi-VN" sz="4000" b="1">
                <a:solidFill>
                  <a:schemeClr val="lt1"/>
                </a:solidFill>
                <a:latin typeface="Play" panose="020B0604020202020204" charset="0"/>
              </a:rPr>
              <a:t>Hướng tiếp cận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5444D-308E-91D9-F02F-5ADF3F61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5" y="2256241"/>
            <a:ext cx="4328496" cy="2795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4CE94-1357-F340-8ABB-27F3F5BE65C8}"/>
              </a:ext>
            </a:extLst>
          </p:cNvPr>
          <p:cNvSpPr txBox="1"/>
          <p:nvPr/>
        </p:nvSpPr>
        <p:spPr>
          <a:xfrm>
            <a:off x="1159771" y="5213506"/>
            <a:ext cx="5978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Độ chính xác của bộ phân loại trong hai trường hợp: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Giữ nguyên ảnh gốc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Loại bỏ 50% tần số thấp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8F82A0-5934-1F18-F609-B0320BD57040}"/>
              </a:ext>
            </a:extLst>
          </p:cNvPr>
          <p:cNvSpPr txBox="1"/>
          <p:nvPr/>
        </p:nvSpPr>
        <p:spPr>
          <a:xfrm>
            <a:off x="7549978" y="5563222"/>
            <a:ext cx="4642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Hình ảnh được loại bỏ 50% tần số thấp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78D143-63A4-1983-20C3-104A31E52FC3}"/>
              </a:ext>
            </a:extLst>
          </p:cNvPr>
          <p:cNvSpPr txBox="1"/>
          <p:nvPr/>
        </p:nvSpPr>
        <p:spPr>
          <a:xfrm>
            <a:off x="1054565" y="925478"/>
            <a:ext cx="6490386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Texture đóng vai trò quan trọng </a:t>
            </a:r>
            <a:endParaRPr 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DBEE7E-EF87-A519-9E35-24A8BA147A24}"/>
              </a:ext>
            </a:extLst>
          </p:cNvPr>
          <p:cNvSpPr txBox="1"/>
          <p:nvPr/>
        </p:nvSpPr>
        <p:spPr>
          <a:xfrm>
            <a:off x="1054565" y="1369198"/>
            <a:ext cx="7194721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Biểu diễn tần số giúp mô hình cho độ chính xác cao</a:t>
            </a:r>
            <a:endParaRPr lang="en-US" sz="20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62B1D1-AADF-CCD4-27F1-7A34124A416B}"/>
              </a:ext>
            </a:extLst>
          </p:cNvPr>
          <p:cNvGrpSpPr/>
          <p:nvPr/>
        </p:nvGrpSpPr>
        <p:grpSpPr>
          <a:xfrm>
            <a:off x="6746481" y="2048573"/>
            <a:ext cx="5030249" cy="2760854"/>
            <a:chOff x="6746481" y="2256241"/>
            <a:chExt cx="5030249" cy="2760854"/>
          </a:xfrm>
        </p:grpSpPr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D89E91EC-F4A8-12B9-0437-1B93E9BA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0761" y="2512812"/>
              <a:ext cx="1223147" cy="940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Picture 11" descr="A building with many windows&#10;&#10;AI-generated content may be incorrect.">
              <a:extLst>
                <a:ext uri="{FF2B5EF4-FFF2-40B4-BE49-F238E27FC236}">
                  <a16:creationId xmlns:a16="http://schemas.microsoft.com/office/drawing/2014/main" id="{E744D67E-2370-3635-A587-F2C4CB95C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7940" y="2512813"/>
              <a:ext cx="1223147" cy="9404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 descr="A black rectangle with white text&#10;&#10;AI-generated content may be incorrect.">
              <a:extLst>
                <a:ext uri="{FF2B5EF4-FFF2-40B4-BE49-F238E27FC236}">
                  <a16:creationId xmlns:a16="http://schemas.microsoft.com/office/drawing/2014/main" id="{A55F3792-8566-24F5-D06C-6307F8A6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3583" y="2512812"/>
              <a:ext cx="1223147" cy="940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Picture 14" descr="A black rectangle with a black background&#10;&#10;AI-generated content may be incorrect.">
              <a:extLst>
                <a:ext uri="{FF2B5EF4-FFF2-40B4-BE49-F238E27FC236}">
                  <a16:creationId xmlns:a16="http://schemas.microsoft.com/office/drawing/2014/main" id="{8A7287CD-58B1-E104-2191-9FA490DF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9302" y="4076686"/>
              <a:ext cx="1223147" cy="940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Picture 15" descr="A greyscale shot of a building&#10;&#10;AI-generated content may be incorrect.">
              <a:extLst>
                <a:ext uri="{FF2B5EF4-FFF2-40B4-BE49-F238E27FC236}">
                  <a16:creationId xmlns:a16="http://schemas.microsoft.com/office/drawing/2014/main" id="{1AE8B257-53C7-7747-BB06-B01A5EF5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6481" y="4076686"/>
              <a:ext cx="1223147" cy="9404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A2119D-5D4D-0585-A724-D33DD3D542D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7971087" y="2983017"/>
              <a:ext cx="679674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97DD58-6151-AFB0-DED1-182A91D09E5C}"/>
                </a:ext>
              </a:extLst>
            </p:cNvPr>
            <p:cNvCxnSpPr>
              <a:stCxn id="15" idx="1"/>
              <a:endCxn id="16" idx="3"/>
            </p:cNvCxnSpPr>
            <p:nvPr/>
          </p:nvCxnSpPr>
          <p:spPr>
            <a:xfrm flipH="1" flipV="1">
              <a:off x="7969628" y="4546890"/>
              <a:ext cx="679674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lowchart: Summing Junction 21">
              <a:extLst>
                <a:ext uri="{FF2B5EF4-FFF2-40B4-BE49-F238E27FC236}">
                  <a16:creationId xmlns:a16="http://schemas.microsoft.com/office/drawing/2014/main" id="{E2E219CF-D62C-26C3-4744-69FF5C8F4FAA}"/>
                </a:ext>
              </a:extLst>
            </p:cNvPr>
            <p:cNvSpPr/>
            <p:nvPr/>
          </p:nvSpPr>
          <p:spPr>
            <a:xfrm>
              <a:off x="10092716" y="2849173"/>
              <a:ext cx="242059" cy="267686"/>
            </a:xfrm>
            <a:prstGeom prst="flowChartSummingJunct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928C71-B443-2057-449E-4303067944B6}"/>
                </a:ext>
              </a:extLst>
            </p:cNvPr>
            <p:cNvCxnSpPr>
              <a:stCxn id="10" idx="3"/>
              <a:endCxn id="22" idx="2"/>
            </p:cNvCxnSpPr>
            <p:nvPr/>
          </p:nvCxnSpPr>
          <p:spPr>
            <a:xfrm flipV="1">
              <a:off x="9873908" y="2983016"/>
              <a:ext cx="218807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8066B7-3031-B586-8EB5-97545A9735E9}"/>
                </a:ext>
              </a:extLst>
            </p:cNvPr>
            <p:cNvCxnSpPr>
              <a:stCxn id="14" idx="1"/>
              <a:endCxn id="22" idx="6"/>
            </p:cNvCxnSpPr>
            <p:nvPr/>
          </p:nvCxnSpPr>
          <p:spPr>
            <a:xfrm flipH="1" flipV="1">
              <a:off x="10334775" y="2983016"/>
              <a:ext cx="21880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27FAE683-C6D1-4583-32C5-3E0C0C7DAC86}"/>
                </a:ext>
              </a:extLst>
            </p:cNvPr>
            <p:cNvCxnSpPr>
              <a:stCxn id="22" idx="4"/>
              <a:endCxn id="15" idx="3"/>
            </p:cNvCxnSpPr>
            <p:nvPr/>
          </p:nvCxnSpPr>
          <p:spPr>
            <a:xfrm rot="5400000">
              <a:off x="9328082" y="3661227"/>
              <a:ext cx="1430032" cy="341297"/>
            </a:xfrm>
            <a:prstGeom prst="bentConnector2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A0E500-A15C-20F6-705D-18D34A409DEF}"/>
                </a:ext>
              </a:extLst>
            </p:cNvPr>
            <p:cNvSpPr txBox="1"/>
            <p:nvPr/>
          </p:nvSpPr>
          <p:spPr>
            <a:xfrm>
              <a:off x="8118664" y="2733143"/>
              <a:ext cx="840662" cy="249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FFT</a:t>
              </a:r>
              <a:endParaRPr lang="en-US" sz="1000">
                <a:latin typeface="+mn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260D94-D2E6-417B-35E9-E070D574C68B}"/>
                </a:ext>
              </a:extLst>
            </p:cNvPr>
            <p:cNvSpPr txBox="1"/>
            <p:nvPr/>
          </p:nvSpPr>
          <p:spPr>
            <a:xfrm>
              <a:off x="8098679" y="4297017"/>
              <a:ext cx="840662" cy="249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iFFT</a:t>
              </a:r>
              <a:endParaRPr lang="en-US" sz="1000">
                <a:latin typeface="+mn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16B324-DE01-4A10-A285-74E621C1E8A8}"/>
                </a:ext>
              </a:extLst>
            </p:cNvPr>
            <p:cNvSpPr txBox="1"/>
            <p:nvPr/>
          </p:nvSpPr>
          <p:spPr>
            <a:xfrm>
              <a:off x="6974012" y="2256242"/>
              <a:ext cx="840662" cy="249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Ảnh gốc</a:t>
              </a:r>
              <a:endParaRPr lang="en-US" sz="1000">
                <a:latin typeface="+mn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4743D-D040-8FF1-8452-05EED84A85F1}"/>
                </a:ext>
              </a:extLst>
            </p:cNvPr>
            <p:cNvSpPr txBox="1"/>
            <p:nvPr/>
          </p:nvSpPr>
          <p:spPr>
            <a:xfrm>
              <a:off x="6782769" y="3834926"/>
              <a:ext cx="1223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Ảnh sau khi lọc</a:t>
              </a:r>
              <a:endParaRPr lang="en-US" sz="1000">
                <a:latin typeface="+mn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E2C911-BFF3-9679-1DE5-DC48AA79A60C}"/>
                </a:ext>
              </a:extLst>
            </p:cNvPr>
            <p:cNvSpPr txBox="1"/>
            <p:nvPr/>
          </p:nvSpPr>
          <p:spPr>
            <a:xfrm>
              <a:off x="10854575" y="2256241"/>
              <a:ext cx="624851" cy="249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Mặt nạ</a:t>
              </a:r>
              <a:endParaRPr lang="en-US" sz="10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7479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AA944967-E50F-28B6-32CD-ED9BD50F1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DE6DB80-882A-AB46-F7C8-DC4C921ED0C0}"/>
              </a:ext>
            </a:extLst>
          </p:cNvPr>
          <p:cNvSpPr/>
          <p:nvPr/>
        </p:nvSpPr>
        <p:spPr>
          <a:xfrm>
            <a:off x="6329680" y="2192437"/>
            <a:ext cx="3952240" cy="36900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B59BA-A98B-374F-97B6-67F553312E37}"/>
              </a:ext>
            </a:extLst>
          </p:cNvPr>
          <p:cNvSpPr txBox="1"/>
          <p:nvPr/>
        </p:nvSpPr>
        <p:spPr>
          <a:xfrm>
            <a:off x="365761" y="897647"/>
            <a:ext cx="7347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Thay thế phương pháp lọc dựa trên FFT bằng bộ lọc thông cao trực tiếp trong miền không gian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CC4E2-87C5-B056-511A-82EE65DF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6" y="2724389"/>
            <a:ext cx="3403599" cy="1080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802E5-C0B6-A4B9-A4E2-878BEF680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9" y="3985638"/>
            <a:ext cx="2265679" cy="719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CBBF8A-4A43-3A14-8B2A-6BB66B18A0B3}"/>
              </a:ext>
            </a:extLst>
          </p:cNvPr>
          <p:cNvSpPr/>
          <p:nvPr/>
        </p:nvSpPr>
        <p:spPr>
          <a:xfrm>
            <a:off x="4927599" y="3505994"/>
            <a:ext cx="1158487" cy="1080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Ảnh gốc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E5ADD1-F4F0-D1D7-D184-D3E94D43474C}"/>
              </a:ext>
            </a:extLst>
          </p:cNvPr>
          <p:cNvSpPr/>
          <p:nvPr/>
        </p:nvSpPr>
        <p:spPr>
          <a:xfrm>
            <a:off x="7258825" y="2460110"/>
            <a:ext cx="1503433" cy="1080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Ảnh lọc theo phương 𝑥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225949-13F8-9A62-A332-3992B36307E0}"/>
              </a:ext>
            </a:extLst>
          </p:cNvPr>
          <p:cNvSpPr/>
          <p:nvPr/>
        </p:nvSpPr>
        <p:spPr>
          <a:xfrm>
            <a:off x="7258825" y="4528152"/>
            <a:ext cx="1565133" cy="1080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Ảnh lọc theo phương 𝑦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B0BAA5-7FB1-CEC0-2CCD-5C5A6F5492C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086086" y="4046299"/>
            <a:ext cx="1172739" cy="1022158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2B59A4C-18A3-893D-D8E7-C304979940A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086086" y="3000415"/>
            <a:ext cx="1172739" cy="1045884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AB8D69B-FCB4-C0BB-26CD-1C174020B9D3}"/>
              </a:ext>
            </a:extLst>
          </p:cNvPr>
          <p:cNvSpPr/>
          <p:nvPr/>
        </p:nvSpPr>
        <p:spPr>
          <a:xfrm>
            <a:off x="8762259" y="3804999"/>
            <a:ext cx="1259840" cy="4826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Tính góc </a:t>
            </a:r>
            <a:r>
              <a:rPr lang="el-GR" sz="1800" i="1">
                <a:solidFill>
                  <a:schemeClr val="tx1">
                    <a:lumMod val="75000"/>
                    <a:lumOff val="25000"/>
                  </a:schemeClr>
                </a:solidFill>
              </a:rPr>
              <a:t>θ</a:t>
            </a:r>
            <a:endParaRPr lang="en-US" sz="1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9B4AB5-C8F0-0CFB-CB53-39B011C7DC48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>
            <a:off x="8762258" y="3000415"/>
            <a:ext cx="629921" cy="804584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22932FD-D661-EFDE-6973-808A3E26E1A9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8823958" y="4287600"/>
            <a:ext cx="568221" cy="780857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EF663FA-B889-0C49-CF0D-70ACD3484A0E}"/>
              </a:ext>
            </a:extLst>
          </p:cNvPr>
          <p:cNvSpPr/>
          <p:nvPr/>
        </p:nvSpPr>
        <p:spPr>
          <a:xfrm>
            <a:off x="10626125" y="3505994"/>
            <a:ext cx="1057875" cy="108061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Mô hình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0EEBF9-7635-B146-58DE-F91367AB02F8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 flipV="1">
            <a:off x="10022099" y="4046299"/>
            <a:ext cx="604026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E556C4D-FAED-8D74-BCD3-C9A47D03F477}"/>
              </a:ext>
            </a:extLst>
          </p:cNvPr>
          <p:cNvSpPr txBox="1"/>
          <p:nvPr/>
        </p:nvSpPr>
        <p:spPr>
          <a:xfrm>
            <a:off x="6542546" y="5950604"/>
            <a:ext cx="395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Khối tiền xử lý (ADOF) đề xuất</a:t>
            </a:r>
            <a:endParaRPr lang="en-US" sz="180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A2BFFE-1F1A-9A02-7C63-352458C262F5}"/>
                  </a:ext>
                </a:extLst>
              </p:cNvPr>
              <p:cNvSpPr txBox="1"/>
              <p:nvPr/>
            </p:nvSpPr>
            <p:spPr>
              <a:xfrm>
                <a:off x="6672456" y="2669954"/>
                <a:ext cx="352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+mn-lt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+mn-lt"/>
                            </a:rPr>
                            <m:t>𝑯</m:t>
                          </m:r>
                        </m:e>
                        <m:sub>
                          <m:r>
                            <a:rPr lang="en-US" sz="1800" b="1" i="1" smtClean="0">
                              <a:latin typeface="+mn-lt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800" b="1">
                  <a:latin typeface="+mn-lt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A2BFFE-1F1A-9A02-7C63-352458C26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456" y="2669954"/>
                <a:ext cx="352596" cy="276999"/>
              </a:xfrm>
              <a:prstGeom prst="rect">
                <a:avLst/>
              </a:prstGeom>
              <a:blipFill>
                <a:blip r:embed="rId5"/>
                <a:stretch>
                  <a:fillRect l="-15789" r="-175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3D3FE9-C148-4E08-B3EE-928353107FE5}"/>
                  </a:ext>
                </a:extLst>
              </p:cNvPr>
              <p:cNvSpPr txBox="1"/>
              <p:nvPr/>
            </p:nvSpPr>
            <p:spPr>
              <a:xfrm>
                <a:off x="6734701" y="4703049"/>
                <a:ext cx="355803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+mn-lt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+mn-lt"/>
                            </a:rPr>
                            <m:t>𝑯</m:t>
                          </m:r>
                        </m:e>
                        <m:sub>
                          <m:r>
                            <a:rPr lang="en-US" sz="1800" b="1" i="1" smtClean="0">
                              <a:latin typeface="+mn-lt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800" b="1">
                  <a:latin typeface="+mn-lt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3D3FE9-C148-4E08-B3EE-92835310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701" y="4703049"/>
                <a:ext cx="355803" cy="302455"/>
              </a:xfrm>
              <a:prstGeom prst="rect">
                <a:avLst/>
              </a:prstGeom>
              <a:blipFill>
                <a:blip r:embed="rId6"/>
                <a:stretch>
                  <a:fillRect l="-15517" r="-517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02;g31ae00017cb_0_38">
            <a:extLst>
              <a:ext uri="{FF2B5EF4-FFF2-40B4-BE49-F238E27FC236}">
                <a16:creationId xmlns:a16="http://schemas.microsoft.com/office/drawing/2014/main" id="{3506C643-C840-7A9B-0E14-E57F340333DE}"/>
              </a:ext>
            </a:extLst>
          </p:cNvPr>
          <p:cNvSpPr txBox="1"/>
          <p:nvPr/>
        </p:nvSpPr>
        <p:spPr>
          <a:xfrm>
            <a:off x="0" y="0"/>
            <a:ext cx="1219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en-US" sz="3600" b="1">
                <a:solidFill>
                  <a:schemeClr val="lt1"/>
                </a:solidFill>
              </a:rPr>
              <a:t>Bộ lọc thông cao – Khối tiền xử lý ADOF</a:t>
            </a:r>
            <a:endParaRPr lang="vi-VN" sz="3600" b="1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5FCC8-0694-F9DD-573D-235C7117AEFC}"/>
              </a:ext>
            </a:extLst>
          </p:cNvPr>
          <p:cNvSpPr txBox="1"/>
          <p:nvPr/>
        </p:nvSpPr>
        <p:spPr>
          <a:xfrm>
            <a:off x="0" y="5076770"/>
            <a:ext cx="6438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Áp dụng lọc hình ảnh theo từng chiều x, y thay vì dung 1 bộ lọc 2D</a:t>
            </a:r>
          </a:p>
        </p:txBody>
      </p:sp>
    </p:spTree>
    <p:extLst>
      <p:ext uri="{BB962C8B-B14F-4D97-AF65-F5344CB8AC3E}">
        <p14:creationId xmlns:p14="http://schemas.microsoft.com/office/powerpoint/2010/main" val="120708475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90AD14C9-C418-0FF0-1C35-E503425E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A2F613-C55A-71C1-0E60-C2B9FF379DD1}"/>
              </a:ext>
            </a:extLst>
          </p:cNvPr>
          <p:cNvGrpSpPr/>
          <p:nvPr/>
        </p:nvGrpSpPr>
        <p:grpSpPr>
          <a:xfrm>
            <a:off x="1382863" y="1749457"/>
            <a:ext cx="8931419" cy="497252"/>
            <a:chOff x="619262" y="1110132"/>
            <a:chExt cx="7939079" cy="4972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6865A1-A01B-299A-A457-8FD976152FC9}"/>
                    </a:ext>
                  </a:extLst>
                </p:cNvPr>
                <p:cNvSpPr txBox="1"/>
                <p:nvPr/>
              </p:nvSpPr>
              <p:spPr>
                <a:xfrm>
                  <a:off x="4938299" y="1110132"/>
                  <a:ext cx="3620042" cy="49725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𝐼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)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+1,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i="1">
                    <a:latin typeface="+mn-lt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6865A1-A01B-299A-A457-8FD976152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8299" y="1110132"/>
                  <a:ext cx="3620042" cy="497252"/>
                </a:xfrm>
                <a:prstGeom prst="rect">
                  <a:avLst/>
                </a:prstGeom>
                <a:blipFill>
                  <a:blip r:embed="rId3"/>
                  <a:stretch>
                    <a:fillRect b="-9524"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1C42DCAF-4314-3DC5-D6D2-B07DA3C1D028}"/>
                </a:ext>
              </a:extLst>
            </p:cNvPr>
            <p:cNvSpPr/>
            <p:nvPr/>
          </p:nvSpPr>
          <p:spPr>
            <a:xfrm>
              <a:off x="4125662" y="1221598"/>
              <a:ext cx="628720" cy="274320"/>
            </a:xfrm>
            <a:prstGeom prst="leftRightArrow">
              <a:avLst>
                <a:gd name="adj1" fmla="val 54351"/>
                <a:gd name="adj2" fmla="val 45914"/>
              </a:avLst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201E5A-1A25-8187-4CB0-482BDC8A45E2}"/>
                    </a:ext>
                  </a:extLst>
                </p:cNvPr>
                <p:cNvSpPr txBox="1"/>
                <p:nvPr/>
              </p:nvSpPr>
              <p:spPr>
                <a:xfrm>
                  <a:off x="619262" y="1110132"/>
                  <a:ext cx="3208840" cy="49725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𝐼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)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+mn-lt"/>
                          </a:rPr>
                          <m:t>⊙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+mn-lt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+mn-lt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400" i="1">
                    <a:latin typeface="+mn-lt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201E5A-1A25-8187-4CB0-482BDC8A4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62" y="1110132"/>
                  <a:ext cx="3208840" cy="497252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A8A76D9-0BF9-3F8B-2389-33E51559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864" y="2482368"/>
            <a:ext cx="1981055" cy="19355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156D17-4C6F-7612-36CE-7C4544D7E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84" y="2813657"/>
            <a:ext cx="1064884" cy="1127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026BC0-1281-CB52-DCD6-8B3D5E1C2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55" y="2596706"/>
            <a:ext cx="1651031" cy="17068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F7E223-80AF-55DA-35C9-97CC513F2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253" y="2596706"/>
            <a:ext cx="1651030" cy="1706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43C589-B68F-C27B-1C8E-C213AEE92C2C}"/>
                  </a:ext>
                </a:extLst>
              </p:cNvPr>
              <p:cNvSpPr txBox="1"/>
              <p:nvPr/>
            </p:nvSpPr>
            <p:spPr>
              <a:xfrm>
                <a:off x="3457622" y="3286097"/>
                <a:ext cx="3108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smtClean="0">
                          <a:latin typeface="+mn-lt"/>
                        </a:rPr>
                        <m:t>⊙</m:t>
                      </m:r>
                    </m:oMath>
                  </m:oMathPara>
                </a14:m>
                <a:endParaRPr lang="en-US" b="1">
                  <a:latin typeface="+mn-lt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43C589-B68F-C27B-1C8E-C213AEE92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22" y="3286097"/>
                <a:ext cx="310896" cy="307777"/>
              </a:xfrm>
              <a:prstGeom prst="rect">
                <a:avLst/>
              </a:prstGeom>
              <a:blipFill>
                <a:blip r:embed="rId9"/>
                <a:stretch>
                  <a:fillRect r="-11765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A3225B-D81F-6A04-35C9-2DD552CCCA44}"/>
                  </a:ext>
                </a:extLst>
              </p:cNvPr>
              <p:cNvSpPr txBox="1"/>
              <p:nvPr/>
            </p:nvSpPr>
            <p:spPr>
              <a:xfrm>
                <a:off x="8040852" y="3296257"/>
                <a:ext cx="474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m:t>−</m:t>
                      </m:r>
                    </m:oMath>
                  </m:oMathPara>
                </a14:m>
                <a:endParaRPr lang="en-US" b="1">
                  <a:latin typeface="+mn-lt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A3225B-D81F-6A04-35C9-2DD552CC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852" y="3296257"/>
                <a:ext cx="47433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C28CC71-31CF-16E9-F7D1-86FBC96436B1}"/>
              </a:ext>
            </a:extLst>
          </p:cNvPr>
          <p:cNvSpPr/>
          <p:nvPr/>
        </p:nvSpPr>
        <p:spPr>
          <a:xfrm>
            <a:off x="5327543" y="3312985"/>
            <a:ext cx="707306" cy="274320"/>
          </a:xfrm>
          <a:prstGeom prst="leftRightArrow">
            <a:avLst>
              <a:gd name="adj1" fmla="val 54351"/>
              <a:gd name="adj2" fmla="val 45914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A14374-B01C-F541-7C4F-3A41801DB1A8}"/>
              </a:ext>
            </a:extLst>
          </p:cNvPr>
          <p:cNvSpPr txBox="1"/>
          <p:nvPr/>
        </p:nvSpPr>
        <p:spPr>
          <a:xfrm>
            <a:off x="289858" y="869415"/>
            <a:ext cx="102557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Việc áp dụng bộ lọc luận văn đề xuất và phép tính sai phân là tương đương, nhưng số lượng phép toán khi tính sai phân là nhỏ hơn.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560BD-5D33-1E6D-22E3-114AA200BEC4}"/>
                  </a:ext>
                </a:extLst>
              </p:cNvPr>
              <p:cNvSpPr txBox="1"/>
              <p:nvPr/>
            </p:nvSpPr>
            <p:spPr>
              <a:xfrm>
                <a:off x="3768518" y="4672107"/>
                <a:ext cx="10951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.(</m:t>
                      </m:r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−1).</m:t>
                      </m:r>
                      <m:sSup>
                        <m:sSupPr>
                          <m:ctrlPr>
                            <a:rPr lang="en-US" b="0" i="1" smtClean="0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+mn-lt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+mn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latin typeface="+mn-lt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8560BD-5D33-1E6D-22E3-114AA200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518" y="4672107"/>
                <a:ext cx="1095172" cy="220253"/>
              </a:xfrm>
              <a:prstGeom prst="rect">
                <a:avLst/>
              </a:prstGeom>
              <a:blipFill>
                <a:blip r:embed="rId11"/>
                <a:stretch>
                  <a:fillRect l="-2778" r="-11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FFD3483-1492-D6C9-3F1E-1BAE82E27EAF}"/>
              </a:ext>
            </a:extLst>
          </p:cNvPr>
          <p:cNvSpPr txBox="1"/>
          <p:nvPr/>
        </p:nvSpPr>
        <p:spPr>
          <a:xfrm>
            <a:off x="1473091" y="4625940"/>
            <a:ext cx="23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Số lượng phép toán nhân:</a:t>
            </a:r>
            <a:endParaRPr lang="en-US"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15A3A4C-2F1A-4BA8-614D-D031B804BFF2}"/>
              </a:ext>
            </a:extLst>
          </p:cNvPr>
          <p:cNvSpPr txBox="1"/>
          <p:nvPr/>
        </p:nvSpPr>
        <p:spPr>
          <a:xfrm>
            <a:off x="1473091" y="4969321"/>
            <a:ext cx="23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Số lượng phép toán cộng:</a:t>
            </a:r>
            <a:endParaRPr lang="en-US">
              <a:latin typeface="+mn-l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8335F26-DF0A-14B4-16B5-2BB1777161B0}"/>
              </a:ext>
            </a:extLst>
          </p:cNvPr>
          <p:cNvSpPr txBox="1"/>
          <p:nvPr/>
        </p:nvSpPr>
        <p:spPr>
          <a:xfrm>
            <a:off x="6855362" y="4985731"/>
            <a:ext cx="23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Số lượng phép toán cộng: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DCB7C73-7606-6C78-625D-B84178EC1555}"/>
                  </a:ext>
                </a:extLst>
              </p:cNvPr>
              <p:cNvSpPr txBox="1"/>
              <p:nvPr/>
            </p:nvSpPr>
            <p:spPr>
              <a:xfrm>
                <a:off x="9112942" y="5031899"/>
                <a:ext cx="8494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.(</m:t>
                      </m:r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−1)</m:t>
                      </m:r>
                    </m:oMath>
                  </m:oMathPara>
                </a14:m>
                <a:endParaRPr lang="en-US">
                  <a:latin typeface="+mn-lt"/>
                </a:endParaRPr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DCB7C73-7606-6C78-625D-B84178EC1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942" y="5031899"/>
                <a:ext cx="849400" cy="215444"/>
              </a:xfrm>
              <a:prstGeom prst="rect">
                <a:avLst/>
              </a:prstGeom>
              <a:blipFill>
                <a:blip r:embed="rId12"/>
                <a:stretch>
                  <a:fillRect l="-3597" r="-6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TextBox 194">
            <a:extLst>
              <a:ext uri="{FF2B5EF4-FFF2-40B4-BE49-F238E27FC236}">
                <a16:creationId xmlns:a16="http://schemas.microsoft.com/office/drawing/2014/main" id="{3818B709-199A-0E97-4F23-55F475DAD143}"/>
              </a:ext>
            </a:extLst>
          </p:cNvPr>
          <p:cNvSpPr txBox="1"/>
          <p:nvPr/>
        </p:nvSpPr>
        <p:spPr>
          <a:xfrm>
            <a:off x="6855362" y="4653582"/>
            <a:ext cx="23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Số lượng phép toán nhân: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5D7ABAF-9B87-E79F-587B-C51F797D584C}"/>
                  </a:ext>
                </a:extLst>
              </p:cNvPr>
              <p:cNvSpPr txBox="1"/>
              <p:nvPr/>
            </p:nvSpPr>
            <p:spPr>
              <a:xfrm>
                <a:off x="9112942" y="469975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+mn-lt"/>
                        </a:rPr>
                        <m:t>0</m:t>
                      </m:r>
                    </m:oMath>
                  </m:oMathPara>
                </a14:m>
                <a:endParaRPr lang="en-US">
                  <a:latin typeface="+mn-lt"/>
                </a:endParaRPr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5D7ABAF-9B87-E79F-587B-C51F797D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942" y="4699750"/>
                <a:ext cx="149079" cy="215444"/>
              </a:xfrm>
              <a:prstGeom prst="rect">
                <a:avLst/>
              </a:prstGeom>
              <a:blipFill>
                <a:blip r:embed="rId13"/>
                <a:stretch>
                  <a:fillRect l="-25000" r="-2500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TextBox 196">
            <a:extLst>
              <a:ext uri="{FF2B5EF4-FFF2-40B4-BE49-F238E27FC236}">
                <a16:creationId xmlns:a16="http://schemas.microsoft.com/office/drawing/2014/main" id="{1CB06F50-44D0-5992-0A58-BD7B5BC22E21}"/>
              </a:ext>
            </a:extLst>
          </p:cNvPr>
          <p:cNvSpPr txBox="1"/>
          <p:nvPr/>
        </p:nvSpPr>
        <p:spPr>
          <a:xfrm>
            <a:off x="1382863" y="5449988"/>
            <a:ext cx="4479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Với ảnh có kích thước 224x224 thì số lượng phép toán tổng cộng là: </a:t>
            </a: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899,136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lang="en-US" sz="180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407BD9A-AE66-405C-4F9C-45CE5B6A5783}"/>
                  </a:ext>
                </a:extLst>
              </p:cNvPr>
              <p:cNvSpPr txBox="1"/>
              <p:nvPr/>
            </p:nvSpPr>
            <p:spPr>
              <a:xfrm>
                <a:off x="3751442" y="5015487"/>
                <a:ext cx="1095172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.(</m:t>
                      </m:r>
                      <m:r>
                        <a:rPr lang="en-US" b="0" i="1" smtClean="0">
                          <a:latin typeface="+mn-lt"/>
                        </a:rPr>
                        <m:t>𝑁</m:t>
                      </m:r>
                      <m:r>
                        <a:rPr lang="en-US" b="0" i="1" smtClean="0">
                          <a:latin typeface="+mn-lt"/>
                        </a:rPr>
                        <m:t>−1).</m:t>
                      </m:r>
                      <m:sSup>
                        <m:sSupPr>
                          <m:ctrlPr>
                            <a:rPr lang="en-US" b="0" i="1" smtClean="0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+mn-lt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+mn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latin typeface="+mn-lt"/>
                </a:endParaRPr>
              </a:p>
            </p:txBody>
          </p:sp>
        </mc:Choice>
        <mc:Fallback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407BD9A-AE66-405C-4F9C-45CE5B6A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442" y="5015487"/>
                <a:ext cx="1095172" cy="220253"/>
              </a:xfrm>
              <a:prstGeom prst="rect">
                <a:avLst/>
              </a:prstGeom>
              <a:blipFill>
                <a:blip r:embed="rId14"/>
                <a:stretch>
                  <a:fillRect l="-2778" r="-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C828E4FF-153A-6B77-B69E-922A5B99A700}"/>
              </a:ext>
            </a:extLst>
          </p:cNvPr>
          <p:cNvSpPr txBox="1"/>
          <p:nvPr/>
        </p:nvSpPr>
        <p:spPr>
          <a:xfrm>
            <a:off x="6241755" y="5449987"/>
            <a:ext cx="5860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Với ảnh có kích thước 224x224 thì số lượng phép toán tổng cộng là: </a:t>
            </a: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49,952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(nhỏ hơn khoảng 18 lần so với dung lớp tích chập) </a:t>
            </a:r>
            <a:endParaRPr lang="en-US" sz="1800">
              <a:latin typeface="+mn-lt"/>
            </a:endParaRPr>
          </a:p>
        </p:txBody>
      </p:sp>
      <p:sp>
        <p:nvSpPr>
          <p:cNvPr id="2" name="Google Shape;202;g31ae00017cb_0_38">
            <a:extLst>
              <a:ext uri="{FF2B5EF4-FFF2-40B4-BE49-F238E27FC236}">
                <a16:creationId xmlns:a16="http://schemas.microsoft.com/office/drawing/2014/main" id="{0E841071-DE48-09FD-5EDE-59F0FBCD55ED}"/>
              </a:ext>
            </a:extLst>
          </p:cNvPr>
          <p:cNvSpPr txBox="1"/>
          <p:nvPr/>
        </p:nvSpPr>
        <p:spPr>
          <a:xfrm>
            <a:off x="0" y="0"/>
            <a:ext cx="1219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en-US" sz="3600" b="1">
                <a:solidFill>
                  <a:schemeClr val="lt1"/>
                </a:solidFill>
              </a:rPr>
              <a:t>Bộ lọc thông cao – Khối tiền xử lý ADOF</a:t>
            </a:r>
            <a:endParaRPr lang="vi-VN" sz="36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466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ae00017cb_1_5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latin typeface="Play" panose="020B0604020202020204" charset="0"/>
                <a:ea typeface="Arial"/>
                <a:cs typeface="Arial"/>
                <a:sym typeface="Arial"/>
              </a:rPr>
              <a:t>4. Thực nghiệm &amp; kết quả</a:t>
            </a:r>
            <a:endParaRPr b="1">
              <a:latin typeface="Play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ae00017cb_1_46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Tập dữ liệu ForenSynths </a:t>
            </a:r>
            <a:endParaRPr lang="en-US"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pic>
        <p:nvPicPr>
          <p:cNvPr id="3" name="Picture 2" descr="A collage of a cat and a dining room&#10;&#10;AI-generated content may be incorrect.">
            <a:extLst>
              <a:ext uri="{FF2B5EF4-FFF2-40B4-BE49-F238E27FC236}">
                <a16:creationId xmlns:a16="http://schemas.microsoft.com/office/drawing/2014/main" id="{A3CDAF8C-7EBC-9DE8-BC23-0E52AA69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" y="1473490"/>
            <a:ext cx="5230496" cy="2591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227FD-CD5B-7500-5E48-DB7EAD497980}"/>
              </a:ext>
            </a:extLst>
          </p:cNvPr>
          <p:cNvSpPr txBox="1"/>
          <p:nvPr/>
        </p:nvSpPr>
        <p:spPr>
          <a:xfrm>
            <a:off x="489584" y="4272902"/>
            <a:ext cx="52304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[</a:t>
            </a:r>
            <a:r>
              <a:rPr lang="en-US" sz="1600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Car, Cat, Chair, Horse]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Bốn lớp đối tượng sinh bằng mô hình Progan được sử dụng cho quá trình huấn luyện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41617-DA46-5B02-B10E-03FEA32FB146}"/>
              </a:ext>
            </a:extLst>
          </p:cNvPr>
          <p:cNvSpPr txBox="1"/>
          <p:nvPr/>
        </p:nvSpPr>
        <p:spPr>
          <a:xfrm>
            <a:off x="5923280" y="1473490"/>
            <a:ext cx="594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Các hình ảnh thật được trích từ bộ dữ liệu LSUN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20E89-E3D0-0AAF-28F1-3F7677D51D1A}"/>
              </a:ext>
            </a:extLst>
          </p:cNvPr>
          <p:cNvSpPr txBox="1"/>
          <p:nvPr/>
        </p:nvSpPr>
        <p:spPr>
          <a:xfrm>
            <a:off x="5923280" y="3058126"/>
            <a:ext cx="594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Ảnh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tạo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sinh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sẽ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không áp dụng xử lý hậu kỳ bổ sung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7C554-F9D0-FEEB-203C-E2846A344B5F}"/>
              </a:ext>
            </a:extLst>
          </p:cNvPr>
          <p:cNvSpPr txBox="1"/>
          <p:nvPr/>
        </p:nvSpPr>
        <p:spPr>
          <a:xfrm>
            <a:off x="5923280" y="3717607"/>
            <a:ext cx="594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Ảnh thật được tiền xử lý theo quy trình được chỉ định bởi từng mô hình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9806C-CB47-F833-16AA-87023743E767}"/>
              </a:ext>
            </a:extLst>
          </p:cNvPr>
          <p:cNvSpPr txBox="1"/>
          <p:nvPr/>
        </p:nvSpPr>
        <p:spPr>
          <a:xfrm>
            <a:off x="5923280" y="4240827"/>
            <a:ext cx="594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Ảnh được cắt ngẫu nhiên theo kích thước 224x224 khi huấn luyện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14648-F931-0AE6-2F9B-E7D5CE0EF487}"/>
              </a:ext>
            </a:extLst>
          </p:cNvPr>
          <p:cNvSpPr txBox="1"/>
          <p:nvPr/>
        </p:nvSpPr>
        <p:spPr>
          <a:xfrm>
            <a:off x="5923280" y="2029803"/>
            <a:ext cx="5943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Các ảnh tạo sinh được sưu tập từ nhiều mô hình GAN khác nhau (CycleGAN, StarGAN, ProGAN LSUN, GauGAN COCO, IMLE, DeepFake, StyleGAN, SAN, SITD)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Play" panose="020B0604020202020204" charset="0"/>
              </a:rPr>
              <a:t>Nội dung</a:t>
            </a:r>
            <a:endParaRPr>
              <a:latin typeface="Play" panose="020B0604020202020204" charset="0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580933" y="1889754"/>
            <a:ext cx="874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+mn-lt"/>
              </a:rPr>
              <a:t>Giới thiệu</a:t>
            </a:r>
            <a:endParaRPr>
              <a:solidFill>
                <a:schemeClr val="tx1"/>
              </a:solidFill>
              <a:latin typeface="+mn-lt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2580933" y="1991421"/>
            <a:ext cx="356700" cy="356700"/>
          </a:xfrm>
          <a:prstGeom prst="ellipse">
            <a:avLst/>
          </a:prstGeom>
          <a:gradFill>
            <a:gsLst>
              <a:gs pos="0">
                <a:srgbClr val="0C1D5B"/>
              </a:gs>
              <a:gs pos="50000">
                <a:srgbClr val="122984"/>
              </a:gs>
              <a:gs pos="100000">
                <a:srgbClr val="173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lay" panose="020B0604020202020204" charset="0"/>
                <a:ea typeface="Calibri"/>
                <a:cs typeface="Calibri"/>
                <a:sym typeface="Calibri"/>
              </a:rPr>
              <a:t>1</a:t>
            </a:r>
            <a:endParaRPr>
              <a:latin typeface="Play" panose="020B0604020202020204" charset="0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2580933" y="2592668"/>
            <a:ext cx="356700" cy="356700"/>
          </a:xfrm>
          <a:prstGeom prst="ellipse">
            <a:avLst/>
          </a:prstGeom>
          <a:gradFill>
            <a:gsLst>
              <a:gs pos="0">
                <a:srgbClr val="0C1D5B"/>
              </a:gs>
              <a:gs pos="50000">
                <a:srgbClr val="122984"/>
              </a:gs>
              <a:gs pos="100000">
                <a:srgbClr val="173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lay" panose="020B0604020202020204" charset="0"/>
                <a:ea typeface="Calibri"/>
                <a:cs typeface="Calibri"/>
                <a:sym typeface="Calibri"/>
              </a:rPr>
              <a:t>2</a:t>
            </a:r>
            <a:endParaRPr>
              <a:latin typeface="Play" panose="020B0604020202020204" charset="0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580933" y="2492502"/>
            <a:ext cx="874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+mn-lt"/>
              </a:rPr>
              <a:t>Công trình liên quan</a:t>
            </a:r>
            <a:endParaRPr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2580933" y="3095110"/>
            <a:ext cx="8744400" cy="523200"/>
            <a:chOff x="264453" y="2515990"/>
            <a:chExt cx="8744400" cy="523200"/>
          </a:xfrm>
        </p:grpSpPr>
        <p:sp>
          <p:nvSpPr>
            <p:cNvPr id="112" name="Google Shape;112;p2"/>
            <p:cNvSpPr/>
            <p:nvPr/>
          </p:nvSpPr>
          <p:spPr>
            <a:xfrm>
              <a:off x="264453" y="2614795"/>
              <a:ext cx="356592" cy="356592"/>
            </a:xfrm>
            <a:prstGeom prst="ellipse">
              <a:avLst/>
            </a:prstGeom>
            <a:gradFill>
              <a:gsLst>
                <a:gs pos="0">
                  <a:srgbClr val="0C1D5B"/>
                </a:gs>
                <a:gs pos="50000">
                  <a:srgbClr val="122984"/>
                </a:gs>
                <a:gs pos="100000">
                  <a:srgbClr val="17329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rPr>
                <a:t>3</a:t>
              </a:r>
              <a:endParaRPr>
                <a:latin typeface="+mn-lt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64453" y="2515990"/>
              <a:ext cx="874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+mn-lt"/>
                </a:rPr>
                <a:t>Phương pháp đề xuất</a:t>
              </a:r>
              <a:endParaRPr>
                <a:latin typeface="+mn-lt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580933" y="3717135"/>
            <a:ext cx="8744400" cy="523200"/>
            <a:chOff x="264453" y="2515990"/>
            <a:chExt cx="8744400" cy="523200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264453" y="2515990"/>
              <a:ext cx="874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tx1"/>
                  </a:solidFill>
                  <a:latin typeface="+mn-lt"/>
                </a:rPr>
                <a:t>Thực nghiệm &amp; Kết quả</a:t>
              </a:r>
              <a:endParaRPr sz="2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64453" y="2614795"/>
              <a:ext cx="356592" cy="356592"/>
            </a:xfrm>
            <a:prstGeom prst="ellipse">
              <a:avLst/>
            </a:prstGeom>
            <a:gradFill>
              <a:gsLst>
                <a:gs pos="0">
                  <a:srgbClr val="0C1D5B"/>
                </a:gs>
                <a:gs pos="50000">
                  <a:srgbClr val="122984"/>
                </a:gs>
                <a:gs pos="100000">
                  <a:srgbClr val="17329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rPr>
                <a:t>4</a:t>
              </a:r>
              <a:endParaRPr>
                <a:latin typeface="+mn-lt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2580933" y="4339160"/>
            <a:ext cx="8744400" cy="523200"/>
            <a:chOff x="264453" y="2515990"/>
            <a:chExt cx="8744400" cy="523200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264453" y="2515990"/>
              <a:ext cx="874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tx1"/>
                  </a:solidFill>
                  <a:latin typeface="+mn-lt"/>
                </a:rPr>
                <a:t>Kết luận</a:t>
              </a:r>
              <a:endParaRPr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64453" y="2614795"/>
              <a:ext cx="356700" cy="356700"/>
            </a:xfrm>
            <a:prstGeom prst="ellipse">
              <a:avLst/>
            </a:prstGeom>
            <a:gradFill>
              <a:gsLst>
                <a:gs pos="0">
                  <a:srgbClr val="0C1D5B"/>
                </a:gs>
                <a:gs pos="50000">
                  <a:srgbClr val="122984"/>
                </a:gs>
                <a:gs pos="100000">
                  <a:srgbClr val="17329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+mn-lt"/>
                  <a:ea typeface="Calibri"/>
                  <a:cs typeface="Calibri"/>
                  <a:sym typeface="Calibri"/>
                </a:rPr>
                <a:t>5</a:t>
              </a:r>
              <a:endParaRPr>
                <a:latin typeface="+mn-lt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AA85DB7D-7B58-98A4-D660-D8F828C67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623733f8c_0_7">
            <a:extLst>
              <a:ext uri="{FF2B5EF4-FFF2-40B4-BE49-F238E27FC236}">
                <a16:creationId xmlns:a16="http://schemas.microsoft.com/office/drawing/2014/main" id="{F9438386-D850-400D-7110-B5AEC92C9A5F}"/>
              </a:ext>
            </a:extLst>
          </p:cNvPr>
          <p:cNvSpPr txBox="1"/>
          <p:nvPr/>
        </p:nvSpPr>
        <p:spPr>
          <a:xfrm>
            <a:off x="0" y="3584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+mj-lt"/>
              </a:rPr>
              <a:t>Đánh giá hiệu suất mô hình cơ sở</a:t>
            </a:r>
            <a:endParaRPr sz="4000" b="1" i="0" u="none" strike="noStrike" cap="none">
              <a:solidFill>
                <a:schemeClr val="lt1"/>
              </a:solidFill>
              <a:latin typeface="+mj-lt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B7781761-27CF-E364-16A9-244C7E91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00" y="1047355"/>
            <a:ext cx="4713764" cy="33412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BAE4E-943E-F57B-80E6-7F9B7D24CB91}"/>
              </a:ext>
            </a:extLst>
          </p:cNvPr>
          <p:cNvSpPr txBox="1"/>
          <p:nvPr/>
        </p:nvSpPr>
        <p:spPr>
          <a:xfrm>
            <a:off x="6041828" y="1062037"/>
            <a:ext cx="5976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Tập dữ liệu của Ojha (Universal Face Detection)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4F720-6996-3655-3C0A-D6F6CAAE0E32}"/>
              </a:ext>
            </a:extLst>
          </p:cNvPr>
          <p:cNvSpPr txBox="1"/>
          <p:nvPr/>
        </p:nvSpPr>
        <p:spPr>
          <a:xfrm>
            <a:off x="6041828" y="1509276"/>
            <a:ext cx="5881815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Bao gồm các hình ảnh sinh bởi các mô hình</a:t>
            </a:r>
          </a:p>
          <a:p>
            <a:pPr>
              <a:lnSpc>
                <a:spcPct val="150000"/>
              </a:lnSpc>
            </a:pPr>
            <a:r>
              <a:rPr lang="en-US" sz="1800" i="1">
                <a:solidFill>
                  <a:schemeClr val="tx1">
                    <a:lumMod val="75000"/>
                    <a:lumOff val="25000"/>
                  </a:schemeClr>
                </a:solidFill>
              </a:rPr>
              <a:t>Diffusion DALLE, Glide (100_10), Glide (100_27), Glide (50_27), ADM, LDM (100), LDM (200), LDM (200_cfg)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BDB63-0D52-4767-802D-36D4F341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40" y="4918902"/>
            <a:ext cx="6971312" cy="1249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CEB5C-5F1E-3C8A-A813-D49C5F43D3E2}"/>
              </a:ext>
            </a:extLst>
          </p:cNvPr>
          <p:cNvSpPr txBox="1"/>
          <p:nvPr/>
        </p:nvSpPr>
        <p:spPr>
          <a:xfrm>
            <a:off x="2584854" y="4580348"/>
            <a:ext cx="7473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 sánh tài nguyên sử dụng và hiệu năng của một số phương pháp tiêu biểu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951858-AB34-083F-5774-187988EEEB8F}"/>
              </a:ext>
            </a:extLst>
          </p:cNvPr>
          <p:cNvCxnSpPr>
            <a:cxnSpLocks/>
          </p:cNvCxnSpPr>
          <p:nvPr/>
        </p:nvCxnSpPr>
        <p:spPr>
          <a:xfrm>
            <a:off x="1783253" y="913117"/>
            <a:ext cx="0" cy="35369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15638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623733f8c_0_7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Đánh giá mô hình cơ sở</a:t>
            </a:r>
            <a:endParaRPr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EFE50-65A6-1D52-F21F-BD87436C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39" y="2037129"/>
            <a:ext cx="10082721" cy="2703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E6A27E-1C9F-75BC-8301-6B006E669A2C}"/>
              </a:ext>
            </a:extLst>
          </p:cNvPr>
          <p:cNvSpPr txBox="1"/>
          <p:nvPr/>
        </p:nvSpPr>
        <p:spPr>
          <a:xfrm>
            <a:off x="0" y="1077143"/>
            <a:ext cx="121919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Độ chính xác của các phương pháp, trên tập dữ liệu </a:t>
            </a:r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</a:rPr>
              <a:t>Ojha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14333-BA32-05B3-38FA-47ECB5F0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5" y="2090801"/>
            <a:ext cx="11715364" cy="273584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381ed9b4_0_1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vi-VN" sz="4000" b="1">
                <a:solidFill>
                  <a:schemeClr val="lt1"/>
                </a:solidFill>
                <a:latin typeface="Play" panose="020B0604020202020204" charset="0"/>
              </a:rPr>
              <a:t>Đánh giá mô hình cơ sở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0E195-8943-0D84-393A-830B6A13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1" y="2083429"/>
            <a:ext cx="11705425" cy="2407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3043B-5989-DDD1-96B8-110208C6ECD0}"/>
              </a:ext>
            </a:extLst>
          </p:cNvPr>
          <p:cNvSpPr txBox="1"/>
          <p:nvPr/>
        </p:nvSpPr>
        <p:spPr>
          <a:xfrm>
            <a:off x="2264101" y="1077143"/>
            <a:ext cx="74571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Kết quả đánh giá trên tập 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Self-Synthesis 9-GAN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09272C86-109E-3E74-42EE-C8116844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E2BE0-2ABF-7C3F-E34B-3B4030658727}"/>
              </a:ext>
            </a:extLst>
          </p:cNvPr>
          <p:cNvSpPr txBox="1"/>
          <p:nvPr/>
        </p:nvSpPr>
        <p:spPr>
          <a:xfrm>
            <a:off x="0" y="1077143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Kết quả đánh giá trên tập 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</a:rPr>
              <a:t>DiffusionForensics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D15F-AFF6-3FD1-C6DA-4C27437B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7" y="2083428"/>
            <a:ext cx="11728381" cy="2731639"/>
          </a:xfrm>
          <a:prstGeom prst="rect">
            <a:avLst/>
          </a:prstGeom>
        </p:spPr>
      </p:pic>
      <p:sp>
        <p:nvSpPr>
          <p:cNvPr id="2" name="Google Shape;334;g31a381ed9b4_0_1">
            <a:extLst>
              <a:ext uri="{FF2B5EF4-FFF2-40B4-BE49-F238E27FC236}">
                <a16:creationId xmlns:a16="http://schemas.microsoft.com/office/drawing/2014/main" id="{CD9A1F75-82F3-DA4B-E0C6-615CAADE8D1B}"/>
              </a:ext>
            </a:extLst>
          </p:cNvPr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vi-VN" sz="4000" b="1">
                <a:solidFill>
                  <a:schemeClr val="lt1"/>
                </a:solidFill>
                <a:latin typeface="Play" panose="020B0604020202020204" charset="0"/>
              </a:rPr>
              <a:t>Đánh giá mô hình cơ sở</a:t>
            </a:r>
          </a:p>
        </p:txBody>
      </p:sp>
    </p:spTree>
    <p:extLst>
      <p:ext uri="{BB962C8B-B14F-4D97-AF65-F5344CB8AC3E}">
        <p14:creationId xmlns:p14="http://schemas.microsoft.com/office/powerpoint/2010/main" val="232226489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9C34D127-D688-B1DA-0899-D77C10F9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623733f8c_0_7">
            <a:extLst>
              <a:ext uri="{FF2B5EF4-FFF2-40B4-BE49-F238E27FC236}">
                <a16:creationId xmlns:a16="http://schemas.microsoft.com/office/drawing/2014/main" id="{12D2BE00-8067-B319-A16E-0785FF71AAD7}"/>
              </a:ext>
            </a:extLst>
          </p:cNvPr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Tối giản mô hình</a:t>
            </a:r>
            <a:endParaRPr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177EA1-5B27-90FA-821F-50FA54E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48" y="1283188"/>
            <a:ext cx="6812388" cy="2377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17B53-626D-1D2A-BD5A-259A4FCF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929" y="4818756"/>
            <a:ext cx="8302909" cy="1373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1431E-9611-C341-1222-C2C8A057F158}"/>
              </a:ext>
            </a:extLst>
          </p:cNvPr>
          <p:cNvSpPr txBox="1"/>
          <p:nvPr/>
        </p:nvSpPr>
        <p:spPr>
          <a:xfrm>
            <a:off x="2459995" y="4004480"/>
            <a:ext cx="7231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 sánh giữa mô hình cơ sở và mô hình được tối giản bằng kỹ thuật Feature base knowledge distillation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A428CED-678C-AFDB-7E0B-33A91CB7A771}"/>
              </a:ext>
            </a:extLst>
          </p:cNvPr>
          <p:cNvSpPr/>
          <p:nvPr/>
        </p:nvSpPr>
        <p:spPr>
          <a:xfrm>
            <a:off x="1317010" y="1173259"/>
            <a:ext cx="1473200" cy="708000"/>
          </a:xfrm>
          <a:prstGeom prst="wedgeRoundRectCallout">
            <a:avLst>
              <a:gd name="adj1" fmla="val 232270"/>
              <a:gd name="adj2" fmla="val -14992"/>
              <a:gd name="adj3" fmla="val 16667"/>
            </a:avLst>
          </a:prstGeom>
          <a:noFill/>
          <a:ln w="12700">
            <a:solidFill>
              <a:srgbClr val="2038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1.4 triệu tham số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5883393-371F-024C-434B-AF7C0DEBC341}"/>
              </a:ext>
            </a:extLst>
          </p:cNvPr>
          <p:cNvSpPr/>
          <p:nvPr/>
        </p:nvSpPr>
        <p:spPr>
          <a:xfrm>
            <a:off x="1317010" y="3103659"/>
            <a:ext cx="1473200" cy="708000"/>
          </a:xfrm>
          <a:prstGeom prst="wedgeRoundRectCallout">
            <a:avLst>
              <a:gd name="adj1" fmla="val 232270"/>
              <a:gd name="adj2" fmla="val -14992"/>
              <a:gd name="adj3" fmla="val 16667"/>
            </a:avLst>
          </a:prstGeom>
          <a:noFill/>
          <a:ln w="12700">
            <a:solidFill>
              <a:srgbClr val="2038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450.000 </a:t>
            </a:r>
          </a:p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tham số</a:t>
            </a:r>
          </a:p>
        </p:txBody>
      </p:sp>
    </p:spTree>
    <p:extLst>
      <p:ext uri="{BB962C8B-B14F-4D97-AF65-F5344CB8AC3E}">
        <p14:creationId xmlns:p14="http://schemas.microsoft.com/office/powerpoint/2010/main" val="396481169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e00017cb_1_62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latin typeface="Play" panose="020B0604020202020204" charset="0"/>
                <a:ea typeface="Arial"/>
                <a:cs typeface="Arial"/>
                <a:sym typeface="Arial"/>
              </a:rPr>
              <a:t>5. Kết luận</a:t>
            </a:r>
            <a:endParaRPr b="1">
              <a:latin typeface="Play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ae322880d_0_52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Đóng góp</a:t>
            </a:r>
            <a:endParaRPr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354FC-4E80-6504-F4A7-761D6E9A70DC}"/>
              </a:ext>
            </a:extLst>
          </p:cNvPr>
          <p:cNvSpPr txBox="1"/>
          <p:nvPr/>
        </p:nvSpPr>
        <p:spPr>
          <a:xfrm>
            <a:off x="327660" y="1447040"/>
            <a:ext cx="113859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Mô-đun tiền xử lý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 (ADOF)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đơn giản, làm tăng độ chính xác của mô hình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1BAE9-D3C4-6614-0259-ECBBDE0F95C1}"/>
              </a:ext>
            </a:extLst>
          </p:cNvPr>
          <p:cNvSpPr txBox="1"/>
          <p:nvPr/>
        </p:nvSpPr>
        <p:spPr>
          <a:xfrm>
            <a:off x="327660" y="2372732"/>
            <a:ext cx="108381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Mô hình đơn giản nhưng cho hiệu quả cao, khi kết hợp với một mô-đun tiền xử lý (ADOF) 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B8FC5-22CA-4C43-86A8-AC441EC2C3C6}"/>
              </a:ext>
            </a:extLst>
          </p:cNvPr>
          <p:cNvSpPr txBox="1"/>
          <p:nvPr/>
        </p:nvSpPr>
        <p:spPr>
          <a:xfrm>
            <a:off x="327660" y="3592717"/>
            <a:ext cx="108381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Áp dụng kỹ thuật Feature base knowledge distillation giúp giảm 70% tham số so với mô hình cơ sở nhưng vẫn đảm bảo độ chính xác.</a:t>
            </a: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ae322880d_0_58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Hướng phát triển</a:t>
            </a:r>
            <a:endParaRPr sz="4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DB59C-5FCC-F0AE-FB6C-EA7D34CECC2E}"/>
              </a:ext>
            </a:extLst>
          </p:cNvPr>
          <p:cNvSpPr txBox="1"/>
          <p:nvPr/>
        </p:nvSpPr>
        <p:spPr>
          <a:xfrm>
            <a:off x="408791" y="2136338"/>
            <a:ext cx="10411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Áp dụng ADOF trên từng khung hình video và khai thác tính liên tục theo thời gian để tăng độ chính xác trong phát hiện giả mạo.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72767-CE14-EEC0-F3F3-AB5D461829DB}"/>
              </a:ext>
            </a:extLst>
          </p:cNvPr>
          <p:cNvSpPr txBox="1"/>
          <p:nvPr/>
        </p:nvSpPr>
        <p:spPr>
          <a:xfrm>
            <a:off x="408791" y="3566682"/>
            <a:ext cx="1041160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vi-VN" sz="2600">
                <a:solidFill>
                  <a:schemeClr val="tx1">
                    <a:lumMod val="75000"/>
                    <a:lumOff val="25000"/>
                  </a:schemeClr>
                </a:solidFill>
              </a:rPr>
              <a:t>Tích hợp ADOF vào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 quá trình huấn luyện các</a:t>
            </a:r>
            <a:r>
              <a:rPr lang="vi-VN" sz="2600">
                <a:solidFill>
                  <a:schemeClr val="tx1">
                    <a:lumMod val="75000"/>
                    <a:lumOff val="25000"/>
                  </a:schemeClr>
                </a:solidFill>
              </a:rPr>
              <a:t> hệ thống pháp y số để phát hiện nhiều dạng can thiệp như cắt ghép, làm mờ, hoặc thay đổi cấu trúc ảnh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vi-VN" sz="2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a381ed9b4_0_38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Công trình khoa học</a:t>
            </a:r>
            <a:endParaRPr sz="4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07" name="Google Shape;307;g31a381ed9b4_0_38"/>
          <p:cNvSpPr txBox="1"/>
          <p:nvPr/>
        </p:nvSpPr>
        <p:spPr>
          <a:xfrm>
            <a:off x="336000" y="1152270"/>
            <a:ext cx="11520000" cy="20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</a:rPr>
              <a:t>Vo Hoai Danh, Le Trung Nghia, “</a:t>
            </a:r>
            <a:r>
              <a:rPr lang="en-US" sz="2400" i="1">
                <a:solidFill>
                  <a:schemeClr val="dk1"/>
                </a:solidFill>
              </a:rPr>
              <a:t>Minimalist Preprocessing Approach for Image Synthesis Detection</a:t>
            </a:r>
            <a:r>
              <a:rPr lang="en-US" sz="2400">
                <a:solidFill>
                  <a:schemeClr val="dk1"/>
                </a:solidFill>
              </a:rPr>
              <a:t>”. In: Buntine, W., Fjeld, M., Tran, T., Tran, MT., Huynh Thi Thanh, B., Miyoshi, T. (eds) Information and Communication Technology. SOICT 2024. Communications in Computer and Information Science, vol 2350. Springer, Singapore.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"/>
          <p:cNvSpPr/>
          <p:nvPr/>
        </p:nvSpPr>
        <p:spPr>
          <a:xfrm>
            <a:off x="1727076" y="2425844"/>
            <a:ext cx="8737847" cy="2006312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2A93D1"/>
                </a:solidFill>
                <a:latin typeface="Play" panose="020B0604020202020204" charset="0"/>
              </a:rPr>
              <a:t>Cảm ơn Quý Thầy Cô </a:t>
            </a:r>
            <a:endParaRPr sz="4800" b="1" i="0" u="none" strike="noStrike" cap="none">
              <a:solidFill>
                <a:srgbClr val="2A93D1"/>
              </a:solidFill>
              <a:latin typeface="Play" panose="020B060402020202020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2A93D1"/>
                </a:solidFill>
                <a:latin typeface="Play" panose="020B0604020202020204" charset="0"/>
              </a:rPr>
              <a:t>đã lắng nghe.</a:t>
            </a:r>
            <a:endParaRPr sz="4400" b="1" i="0" u="none" strike="noStrike" cap="none">
              <a:solidFill>
                <a:srgbClr val="2A93D1"/>
              </a:solidFill>
              <a:latin typeface="Play" panose="020B06040202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latin typeface="Play" panose="020B0604020202020204" charset="0"/>
                <a:ea typeface="Arial"/>
                <a:cs typeface="Arial"/>
                <a:sym typeface="Arial"/>
              </a:rPr>
              <a:t>1. Giới thiệu</a:t>
            </a:r>
            <a:endParaRPr b="1">
              <a:latin typeface="Play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ae322880d_0_3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latin typeface="Play" panose="020B0604020202020204" charset="0"/>
                <a:ea typeface="Arial"/>
                <a:cs typeface="Arial"/>
                <a:sym typeface="Arial"/>
              </a:rPr>
              <a:t>Phụ lục</a:t>
            </a:r>
            <a:endParaRPr b="1">
              <a:latin typeface="Play" panose="020B060402020202020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g_analysis">
            <a:extLst>
              <a:ext uri="{FF2B5EF4-FFF2-40B4-BE49-F238E27FC236}">
                <a16:creationId xmlns:a16="http://schemas.microsoft.com/office/drawing/2014/main" id="{F89A81C8-C7A0-CE91-73FE-D2BDCB44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02" y="1469870"/>
            <a:ext cx="6965795" cy="3918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08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Bài toán phát hiện ảnh tạo sinh</a:t>
            </a:r>
            <a:endParaRPr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67760" y="985833"/>
            <a:ext cx="11172000" cy="105696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vi-VN" sz="2600" b="1">
                <a:latin typeface="+mn-lt"/>
              </a:rPr>
              <a:t>Phát hiện hình ảnh tạo sinh</a:t>
            </a:r>
            <a:r>
              <a:rPr lang="en-US" sz="2600" b="1">
                <a:latin typeface="+mn-lt"/>
              </a:rPr>
              <a:t>:</a:t>
            </a:r>
            <a:r>
              <a:rPr lang="vi-VN" sz="2600">
                <a:latin typeface="+mn-lt"/>
              </a:rPr>
              <a:t> </a:t>
            </a:r>
            <a:r>
              <a:rPr lang="en-US" sz="2600">
                <a:latin typeface="+mn-lt"/>
              </a:rPr>
              <a:t>là x</a:t>
            </a:r>
            <a:r>
              <a:rPr lang="vi-VN" sz="2600">
                <a:latin typeface="+mn-lt"/>
              </a:rPr>
              <a:t>ác định liệu một hình ảnh có được tạo ra bởi mô hình trí tuệ nhân tạo hay không.</a:t>
            </a:r>
            <a:endParaRPr sz="260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4B4C-C71B-8867-4A38-0701A0A3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0" y="3780126"/>
            <a:ext cx="1670352" cy="1573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AE9EDC5-D123-921C-280B-998CB9FE0405}"/>
              </a:ext>
            </a:extLst>
          </p:cNvPr>
          <p:cNvGrpSpPr/>
          <p:nvPr/>
        </p:nvGrpSpPr>
        <p:grpSpPr>
          <a:xfrm>
            <a:off x="4795521" y="3423920"/>
            <a:ext cx="2499360" cy="2285930"/>
            <a:chOff x="4267200" y="3088641"/>
            <a:chExt cx="2499360" cy="228593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D02B913-BB56-4D67-901E-D3D57E947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913" y="3429000"/>
              <a:ext cx="2224054" cy="15735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94A8D8-2BE6-460D-587E-9EF7C50D4091}"/>
                </a:ext>
              </a:extLst>
            </p:cNvPr>
            <p:cNvSpPr/>
            <p:nvPr/>
          </p:nvSpPr>
          <p:spPr>
            <a:xfrm>
              <a:off x="4267200" y="3088641"/>
              <a:ext cx="2499360" cy="2285930"/>
            </a:xfrm>
            <a:prstGeom prst="round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Play" panose="020B060402020202020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6BB46D-4369-8841-8488-3B3D0AF84663}"/>
              </a:ext>
            </a:extLst>
          </p:cNvPr>
          <p:cNvGrpSpPr/>
          <p:nvPr/>
        </p:nvGrpSpPr>
        <p:grpSpPr>
          <a:xfrm>
            <a:off x="8575040" y="3780126"/>
            <a:ext cx="1696720" cy="1573519"/>
            <a:chOff x="7985760" y="3415816"/>
            <a:chExt cx="1696720" cy="157351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8E2CC0F-EE99-879C-6EAB-D68110FA25FF}"/>
                </a:ext>
              </a:extLst>
            </p:cNvPr>
            <p:cNvSpPr/>
            <p:nvPr/>
          </p:nvSpPr>
          <p:spPr>
            <a:xfrm>
              <a:off x="7985760" y="3415816"/>
              <a:ext cx="1625600" cy="157351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EFB5F3-2B2E-2434-FBAA-E64634BDFA92}"/>
                </a:ext>
              </a:extLst>
            </p:cNvPr>
            <p:cNvSpPr txBox="1"/>
            <p:nvPr/>
          </p:nvSpPr>
          <p:spPr>
            <a:xfrm>
              <a:off x="7985760" y="3717166"/>
              <a:ext cx="16967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latin typeface="+mn-lt"/>
                </a:rPr>
                <a:t>Ảnh tạo sinh (a%)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3D2EE-6187-591E-0F3F-92D429B3E80E}"/>
                </a:ext>
              </a:extLst>
            </p:cNvPr>
            <p:cNvSpPr txBox="1"/>
            <p:nvPr/>
          </p:nvSpPr>
          <p:spPr>
            <a:xfrm>
              <a:off x="7985760" y="4326292"/>
              <a:ext cx="16967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latin typeface="+mn-lt"/>
                </a:rPr>
                <a:t>Ảnh thật (1-a)%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724D8B-0B40-C8E5-5B8C-952EBD907FC2}"/>
              </a:ext>
            </a:extLst>
          </p:cNvPr>
          <p:cNvSpPr/>
          <p:nvPr/>
        </p:nvSpPr>
        <p:spPr>
          <a:xfrm>
            <a:off x="1595121" y="2620643"/>
            <a:ext cx="2072640" cy="53848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cap="flat">
            <a:noFill/>
          </a:ln>
          <a:effectLst>
            <a:glow>
              <a:schemeClr val="accent1">
                <a:alpha val="45000"/>
              </a:schemeClr>
            </a:glow>
            <a:reflection stA="45000"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Đầu vào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8E7765-677F-A66D-8EFF-B8FA1498249B}"/>
              </a:ext>
            </a:extLst>
          </p:cNvPr>
          <p:cNvSpPr/>
          <p:nvPr/>
        </p:nvSpPr>
        <p:spPr>
          <a:xfrm>
            <a:off x="8270240" y="2620643"/>
            <a:ext cx="2326640" cy="53848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Đầu ra dự đoán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40EF56-E653-9355-0E62-75C284585EEF}"/>
              </a:ext>
            </a:extLst>
          </p:cNvPr>
          <p:cNvCxnSpPr/>
          <p:nvPr/>
        </p:nvCxnSpPr>
        <p:spPr>
          <a:xfrm flipV="1">
            <a:off x="3515362" y="4566885"/>
            <a:ext cx="128015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C3D003-1BAE-312A-1937-CC3A3ED4B8A4}"/>
              </a:ext>
            </a:extLst>
          </p:cNvPr>
          <p:cNvCxnSpPr/>
          <p:nvPr/>
        </p:nvCxnSpPr>
        <p:spPr>
          <a:xfrm>
            <a:off x="7294881" y="4566885"/>
            <a:ext cx="128015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95B178-4D88-2631-75ED-A30BE71AE567}"/>
              </a:ext>
            </a:extLst>
          </p:cNvPr>
          <p:cNvSpPr/>
          <p:nvPr/>
        </p:nvSpPr>
        <p:spPr>
          <a:xfrm>
            <a:off x="4297680" y="2620643"/>
            <a:ext cx="3413759" cy="53848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Mô hình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e00017cb_0_7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lvl="0"/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Bối cảnh công nghệ</a:t>
            </a:r>
            <a:endParaRPr lang="en-US"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25337B-8FFD-2F95-F6F0-983B4144FCFD}"/>
              </a:ext>
            </a:extLst>
          </p:cNvPr>
          <p:cNvGrpSpPr/>
          <p:nvPr/>
        </p:nvGrpSpPr>
        <p:grpSpPr>
          <a:xfrm>
            <a:off x="1579410" y="1238308"/>
            <a:ext cx="8755850" cy="2869728"/>
            <a:chOff x="1881414" y="3804535"/>
            <a:chExt cx="8755850" cy="2869728"/>
          </a:xfrm>
        </p:grpSpPr>
        <p:pic>
          <p:nvPicPr>
            <p:cNvPr id="1030" name="Picture 6" descr="frog_1">
              <a:extLst>
                <a:ext uri="{FF2B5EF4-FFF2-40B4-BE49-F238E27FC236}">
                  <a16:creationId xmlns:a16="http://schemas.microsoft.com/office/drawing/2014/main" id="{AEE0C515-DAE7-48CF-0CC9-797F76127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414" y="3804535"/>
              <a:ext cx="4043680" cy="2274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og_2">
              <a:extLst>
                <a:ext uri="{FF2B5EF4-FFF2-40B4-BE49-F238E27FC236}">
                  <a16:creationId xmlns:a16="http://schemas.microsoft.com/office/drawing/2014/main" id="{F025E7CE-293F-516B-C127-CE84E76F2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134" y="3804535"/>
              <a:ext cx="4043680" cy="2274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92AD84-D668-FC30-CE98-01A002920A78}"/>
                </a:ext>
              </a:extLst>
            </p:cNvPr>
            <p:cNvSpPr txBox="1"/>
            <p:nvPr/>
          </p:nvSpPr>
          <p:spPr>
            <a:xfrm>
              <a:off x="4292344" y="6181820"/>
              <a:ext cx="634492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600">
                  <a:solidFill>
                    <a:schemeClr val="tx1"/>
                  </a:solidFill>
                  <a:latin typeface="+mn-lt"/>
                </a:rPr>
                <a:t>Hình ảnh nào là thật?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85A57ED-F44A-0238-E731-6735A9F4FD10}"/>
              </a:ext>
            </a:extLst>
          </p:cNvPr>
          <p:cNvSpPr txBox="1"/>
          <p:nvPr/>
        </p:nvSpPr>
        <p:spPr>
          <a:xfrm>
            <a:off x="7964970" y="3640375"/>
            <a:ext cx="25196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latin typeface="Play" panose="020B0604020202020204" charset="0"/>
              </a:rPr>
              <a:t>Nguồn: https://elearn.eb.com/real-vs-ai-images/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16B3C5-E120-646B-6ACB-23A35BD6D824}"/>
              </a:ext>
            </a:extLst>
          </p:cNvPr>
          <p:cNvGrpSpPr/>
          <p:nvPr/>
        </p:nvGrpSpPr>
        <p:grpSpPr>
          <a:xfrm>
            <a:off x="647465" y="4414203"/>
            <a:ext cx="10868660" cy="1703092"/>
            <a:chOff x="661670" y="848970"/>
            <a:chExt cx="10868660" cy="17030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2BBF6E-B780-FE6E-405C-23D7A586BD19}"/>
                </a:ext>
              </a:extLst>
            </p:cNvPr>
            <p:cNvSpPr txBox="1"/>
            <p:nvPr/>
          </p:nvSpPr>
          <p:spPr>
            <a:xfrm>
              <a:off x="661670" y="848970"/>
              <a:ext cx="10868660" cy="707886"/>
            </a:xfrm>
            <a:prstGeom prst="rect">
              <a:avLst/>
            </a:prstGeom>
            <a:noFill/>
            <a:ln>
              <a:solidFill>
                <a:srgbClr val="2A92D0"/>
              </a:solidFill>
            </a:ln>
            <a:effectLst>
              <a:outerShdw algn="ctr" rotWithShape="0">
                <a:srgbClr val="000000">
                  <a:alpha val="39000"/>
                </a:srgbClr>
              </a:outerShdw>
              <a:softEdge rad="0"/>
            </a:effectLst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C</a:t>
              </a:r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ác mô hình sinh ảnh (GAN, Diffusion…) tạo ra hình ảnh gần như thật. Việc chia sẻ hình ảnh qua thiết bị di động ngày càng phổ biến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sym typeface="Wingdings" panose="05000000000000000000" pitchFamily="2" charset="2"/>
                </a:rPr>
                <a:t></a:t>
              </a:r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ảnh giả có thể lan truyền nhanh chóng.</a:t>
              </a: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C0C12D-9017-C796-6519-79FC6348EE79}"/>
                </a:ext>
              </a:extLst>
            </p:cNvPr>
            <p:cNvSpPr txBox="1"/>
            <p:nvPr/>
          </p:nvSpPr>
          <p:spPr>
            <a:xfrm>
              <a:off x="661670" y="1654349"/>
              <a:ext cx="10868660" cy="400110"/>
            </a:xfrm>
            <a:prstGeom prst="rect">
              <a:avLst/>
            </a:prstGeom>
            <a:noFill/>
            <a:ln>
              <a:solidFill>
                <a:srgbClr val="2A92D0"/>
              </a:solidFill>
            </a:ln>
            <a:effectLst>
              <a:outerShdw algn="ctr" rotWithShape="0">
                <a:srgbClr val="000000">
                  <a:alpha val="39000"/>
                </a:srgbClr>
              </a:outerShdw>
              <a:softEdge rad="0"/>
            </a:effectLst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Các </a:t>
              </a:r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công cụ tự động phát hiện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 chưa</a:t>
              </a:r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 đủ hiệu quả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, chưa phổ biến</a:t>
              </a:r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.</a:t>
              </a: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113174-9114-36FD-0008-0F2F4A5D9CB5}"/>
                </a:ext>
              </a:extLst>
            </p:cNvPr>
            <p:cNvSpPr txBox="1"/>
            <p:nvPr/>
          </p:nvSpPr>
          <p:spPr>
            <a:xfrm>
              <a:off x="661670" y="2151952"/>
              <a:ext cx="10868660" cy="400110"/>
            </a:xfrm>
            <a:prstGeom prst="rect">
              <a:avLst/>
            </a:prstGeom>
            <a:noFill/>
            <a:ln>
              <a:solidFill>
                <a:srgbClr val="2A92D0"/>
              </a:solidFill>
            </a:ln>
            <a:effectLst>
              <a:outerShdw algn="ctr" rotWithShape="0">
                <a:srgbClr val="000000">
                  <a:alpha val="39000"/>
                </a:srgbClr>
              </a:outerShdw>
              <a:softEdge rad="0"/>
            </a:effectLst>
          </p:spPr>
          <p:txBody>
            <a:bodyPr wrap="square">
              <a:spAutoFit/>
            </a:bodyPr>
            <a:lstStyle/>
            <a:p>
              <a:r>
                <a:rPr lang="vi-V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Hình ảnh tạo sinh dễ bị lạm dụng cho các mục đích giả mạo, xuyên tạc hoặc phi pháp.</a:t>
              </a: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e00017cb_0_33"/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Play" panose="020B0604020202020204" charset="0"/>
              </a:rPr>
              <a:t>Mục tiêu và phạm vi đề tài</a:t>
            </a:r>
            <a:endParaRPr sz="4000" b="1" i="0" u="none" strike="noStrike" cap="none">
              <a:solidFill>
                <a:schemeClr val="lt1"/>
              </a:solidFill>
              <a:latin typeface="Play" panose="020B0604020202020204" charset="0"/>
            </a:endParaRPr>
          </a:p>
        </p:txBody>
      </p:sp>
      <p:sp>
        <p:nvSpPr>
          <p:cNvPr id="161" name="Google Shape;161;g31ae00017cb_0_33"/>
          <p:cNvSpPr txBox="1"/>
          <p:nvPr/>
        </p:nvSpPr>
        <p:spPr>
          <a:xfrm>
            <a:off x="512650" y="1152275"/>
            <a:ext cx="921008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Phát triển phương pháp phân biệt ảnh tạo sinh đạt được hai mục tiêu sau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  <a:endParaRPr sz="2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2" name="Google Shape;162;g31ae00017cb_0_33"/>
          <p:cNvSpPr txBox="1"/>
          <p:nvPr/>
        </p:nvSpPr>
        <p:spPr>
          <a:xfrm>
            <a:off x="809700" y="2642960"/>
            <a:ext cx="11382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	Có 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hiệu quả trên nhiều loại mô hình tạo sinh khác nhau</a:t>
            </a:r>
            <a:endParaRPr sz="2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3" name="Google Shape;163;g31ae00017cb_0_33"/>
          <p:cNvSpPr txBox="1"/>
          <p:nvPr/>
        </p:nvSpPr>
        <p:spPr>
          <a:xfrm>
            <a:off x="810000" y="3429000"/>
            <a:ext cx="10572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	Phương pháp đơn giản, mô hình nhỏ gọn.</a:t>
            </a:r>
            <a:endParaRPr sz="2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381ed9b4_0_2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2. Công trình liên quan</a:t>
            </a:r>
            <a:endParaRPr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f1388b54_0_4"/>
          <p:cNvSpPr txBox="1"/>
          <p:nvPr/>
        </p:nvSpPr>
        <p:spPr>
          <a:xfrm>
            <a:off x="0" y="0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/>
            <a:r>
              <a:rPr lang="vi-VN" sz="4000" b="1">
                <a:solidFill>
                  <a:schemeClr val="lt1"/>
                </a:solidFill>
                <a:latin typeface="+mj-lt"/>
              </a:rPr>
              <a:t>Hai </a:t>
            </a:r>
            <a:r>
              <a:rPr lang="en-US" sz="4000" b="1">
                <a:solidFill>
                  <a:schemeClr val="lt1"/>
                </a:solidFill>
                <a:latin typeface="+mj-lt"/>
              </a:rPr>
              <a:t>nhóm phương pháp chính</a:t>
            </a:r>
            <a:endParaRPr lang="vi-VN" sz="4000" b="1">
              <a:solidFill>
                <a:schemeClr val="lt1"/>
              </a:solidFill>
              <a:latin typeface="+mj-l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B398AE-6676-F2B5-0E63-D958EB0BFDFC}"/>
              </a:ext>
            </a:extLst>
          </p:cNvPr>
          <p:cNvGrpSpPr/>
          <p:nvPr/>
        </p:nvGrpSpPr>
        <p:grpSpPr>
          <a:xfrm>
            <a:off x="6000634" y="1745947"/>
            <a:ext cx="5986680" cy="2876116"/>
            <a:chOff x="109320" y="1725601"/>
            <a:chExt cx="5986680" cy="28761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24861-2F3F-F5C7-D2E2-4C9C95BBB077}"/>
                </a:ext>
              </a:extLst>
            </p:cNvPr>
            <p:cNvSpPr txBox="1"/>
            <p:nvPr/>
          </p:nvSpPr>
          <p:spPr>
            <a:xfrm>
              <a:off x="521061" y="1725601"/>
              <a:ext cx="557493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Nhóm phương pháp</a:t>
              </a:r>
            </a:p>
            <a:p>
              <a:pPr algn="ctr"/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kết hợp tiền xử lý + mô hình </a:t>
              </a:r>
            </a:p>
            <a:p>
              <a:pPr algn="ctr"/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(kích thước linh hoạt)</a:t>
              </a:r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7" name="Picture 36" descr="A diagram of a computer program&#10;&#10;AI-generated content may be incorrect.">
              <a:extLst>
                <a:ext uri="{FF2B5EF4-FFF2-40B4-BE49-F238E27FC236}">
                  <a16:creationId xmlns:a16="http://schemas.microsoft.com/office/drawing/2014/main" id="{2EA0F6AB-8045-F22C-68B4-CA0092F8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20" y="3291661"/>
              <a:ext cx="5947137" cy="1310056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575999-3632-EC8B-D192-4937912E6AFB}"/>
                </a:ext>
              </a:extLst>
            </p:cNvPr>
            <p:cNvSpPr/>
            <p:nvPr/>
          </p:nvSpPr>
          <p:spPr>
            <a:xfrm>
              <a:off x="2499360" y="3485025"/>
              <a:ext cx="1264920" cy="7008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F2CB26-D75B-1802-905C-03C069B0ED49}"/>
              </a:ext>
            </a:extLst>
          </p:cNvPr>
          <p:cNvGrpSpPr/>
          <p:nvPr/>
        </p:nvGrpSpPr>
        <p:grpSpPr>
          <a:xfrm>
            <a:off x="446626" y="1745947"/>
            <a:ext cx="4202710" cy="3137726"/>
            <a:chOff x="6647513" y="1808026"/>
            <a:chExt cx="4202710" cy="31377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85387B-09B6-4480-E6E1-E81F0771562F}"/>
                </a:ext>
              </a:extLst>
            </p:cNvPr>
            <p:cNvSpPr txBox="1"/>
            <p:nvPr/>
          </p:nvSpPr>
          <p:spPr>
            <a:xfrm>
              <a:off x="7072434" y="1808026"/>
              <a:ext cx="28792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Nhóm p</a:t>
              </a:r>
              <a:r>
                <a:rPr lang="vi-VN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hương pháp dựa trên mô hình lớn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AD31C626-6EE8-923B-A5B1-EEDD2524D12E}"/>
                </a:ext>
              </a:extLst>
            </p:cNvPr>
            <p:cNvSpPr/>
            <p:nvPr/>
          </p:nvSpPr>
          <p:spPr>
            <a:xfrm rot="16200000">
              <a:off x="7849997" y="3181428"/>
              <a:ext cx="1897692" cy="1530522"/>
            </a:xfrm>
            <a:prstGeom prst="flowChartManualOperation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9381C-AA03-AD1A-E4E4-B52F286D8423}"/>
                </a:ext>
              </a:extLst>
            </p:cNvPr>
            <p:cNvSpPr txBox="1"/>
            <p:nvPr/>
          </p:nvSpPr>
          <p:spPr>
            <a:xfrm>
              <a:off x="7986345" y="3681583"/>
              <a:ext cx="15850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Large-scale pretrained models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8D3CAE-A74B-5EEA-EFC0-1776B09EF88F}"/>
                </a:ext>
              </a:extLst>
            </p:cNvPr>
            <p:cNvCxnSpPr>
              <a:cxnSpLocks/>
            </p:cNvCxnSpPr>
            <p:nvPr/>
          </p:nvCxnSpPr>
          <p:spPr>
            <a:xfrm>
              <a:off x="7307580" y="3918677"/>
              <a:ext cx="726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B5D5124-F061-25FF-FF8C-386A2B2E496B}"/>
                </a:ext>
              </a:extLst>
            </p:cNvPr>
            <p:cNvCxnSpPr>
              <a:cxnSpLocks/>
              <a:stCxn id="20" idx="3"/>
              <a:endCxn id="35" idx="1"/>
            </p:cNvCxnSpPr>
            <p:nvPr/>
          </p:nvCxnSpPr>
          <p:spPr>
            <a:xfrm flipV="1">
              <a:off x="9571377" y="3681584"/>
              <a:ext cx="632150" cy="261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2B0159-B108-AD16-0C51-62066BCBAE5C}"/>
                </a:ext>
              </a:extLst>
            </p:cNvPr>
            <p:cNvSpPr txBox="1"/>
            <p:nvPr/>
          </p:nvSpPr>
          <p:spPr>
            <a:xfrm>
              <a:off x="6649158" y="3662700"/>
              <a:ext cx="66006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input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A0CA5E-4567-6443-EB18-32FB622C0CFE}"/>
                </a:ext>
              </a:extLst>
            </p:cNvPr>
            <p:cNvSpPr txBox="1"/>
            <p:nvPr/>
          </p:nvSpPr>
          <p:spPr>
            <a:xfrm>
              <a:off x="10203527" y="3527695"/>
              <a:ext cx="64669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6CBE5C-9CFC-156A-04F3-367084178457}"/>
                </a:ext>
              </a:extLst>
            </p:cNvPr>
            <p:cNvSpPr txBox="1"/>
            <p:nvPr/>
          </p:nvSpPr>
          <p:spPr>
            <a:xfrm>
              <a:off x="10210800" y="3946689"/>
              <a:ext cx="6394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Fake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D007504-D48D-3CE2-FA4E-73BAB09304B8}"/>
                </a:ext>
              </a:extLst>
            </p:cNvPr>
            <p:cNvCxnSpPr>
              <a:cxnSpLocks/>
              <a:stCxn id="20" idx="3"/>
              <a:endCxn id="41" idx="1"/>
            </p:cNvCxnSpPr>
            <p:nvPr/>
          </p:nvCxnSpPr>
          <p:spPr>
            <a:xfrm>
              <a:off x="9571377" y="3943193"/>
              <a:ext cx="639423" cy="157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2914BF-9099-486C-4D9A-75299F27CB5B}"/>
                </a:ext>
              </a:extLst>
            </p:cNvPr>
            <p:cNvSpPr txBox="1"/>
            <p:nvPr/>
          </p:nvSpPr>
          <p:spPr>
            <a:xfrm>
              <a:off x="6647513" y="4422532"/>
              <a:ext cx="66006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input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D068088-0698-DEA7-9036-C645D84390E3}"/>
                </a:ext>
              </a:extLst>
            </p:cNvPr>
            <p:cNvCxnSpPr>
              <a:cxnSpLocks/>
              <a:stCxn id="46" idx="3"/>
              <a:endCxn id="18" idx="0"/>
            </p:cNvCxnSpPr>
            <p:nvPr/>
          </p:nvCxnSpPr>
          <p:spPr>
            <a:xfrm flipV="1">
              <a:off x="7307580" y="3946689"/>
              <a:ext cx="726002" cy="73745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56A0056F-5ACE-DA61-0F7C-B05D1540A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f1388b54_0_4">
            <a:extLst>
              <a:ext uri="{FF2B5EF4-FFF2-40B4-BE49-F238E27FC236}">
                <a16:creationId xmlns:a16="http://schemas.microsoft.com/office/drawing/2014/main" id="{8159DF0E-6BF8-098F-0486-D087A0665C7A}"/>
              </a:ext>
            </a:extLst>
          </p:cNvPr>
          <p:cNvSpPr txBox="1"/>
          <p:nvPr/>
        </p:nvSpPr>
        <p:spPr>
          <a:xfrm>
            <a:off x="0" y="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25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+mj-lt"/>
              </a:rPr>
              <a:t>Nhóm phương pháp kết hợp tiền xử lý</a:t>
            </a:r>
            <a:endParaRPr sz="4000" b="1" i="0" u="none" strike="noStrike" cap="none">
              <a:solidFill>
                <a:schemeClr val="lt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F1E18-F1C4-5293-6B3D-C5D38F2965B1}"/>
              </a:ext>
            </a:extLst>
          </p:cNvPr>
          <p:cNvSpPr txBox="1"/>
          <p:nvPr/>
        </p:nvSpPr>
        <p:spPr>
          <a:xfrm>
            <a:off x="690314" y="2481756"/>
            <a:ext cx="4775766" cy="4924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solidFill>
                  <a:schemeClr val="tx2">
                    <a:lumMod val="25000"/>
                  </a:schemeClr>
                </a:solidFill>
              </a:rPr>
              <a:t>Miền không gian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F8533-FE9E-76F5-B4FC-1D32A5830A04}"/>
              </a:ext>
            </a:extLst>
          </p:cNvPr>
          <p:cNvSpPr txBox="1"/>
          <p:nvPr/>
        </p:nvSpPr>
        <p:spPr>
          <a:xfrm>
            <a:off x="6725919" y="2481755"/>
            <a:ext cx="4775765" cy="4924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solidFill>
                  <a:schemeClr val="tx2">
                    <a:lumMod val="25000"/>
                  </a:schemeClr>
                </a:solidFill>
              </a:rPr>
              <a:t>Miền tần số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6AE10-3B42-9734-F976-ED40C45864ED}"/>
              </a:ext>
            </a:extLst>
          </p:cNvPr>
          <p:cNvSpPr txBox="1"/>
          <p:nvPr/>
        </p:nvSpPr>
        <p:spPr>
          <a:xfrm>
            <a:off x="690314" y="3335358"/>
            <a:ext cx="477576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600">
                <a:solidFill>
                  <a:schemeClr val="tx2">
                    <a:lumMod val="25000"/>
                  </a:schemeClr>
                </a:solidFill>
              </a:rPr>
              <a:t>Phân tích trực tiếp giá trị pixel và đặc trưng hình ảnh.</a:t>
            </a:r>
            <a:r>
              <a:rPr lang="en-US" sz="260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vi-VN" sz="2600">
                <a:solidFill>
                  <a:schemeClr val="tx2">
                    <a:lumMod val="25000"/>
                  </a:schemeClr>
                </a:solidFill>
              </a:rPr>
              <a:t>Dựa vào hiện tượng bất thường trong kết cấu, màu sắc, chi tiết</a:t>
            </a:r>
            <a:r>
              <a:rPr lang="en-US" sz="2600">
                <a:solidFill>
                  <a:schemeClr val="tx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82E25-89D2-EBDE-3E7B-D13D01DF8795}"/>
              </a:ext>
            </a:extLst>
          </p:cNvPr>
          <p:cNvSpPr txBox="1"/>
          <p:nvPr/>
        </p:nvSpPr>
        <p:spPr>
          <a:xfrm>
            <a:off x="6725919" y="3335357"/>
            <a:ext cx="4775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600">
                <a:solidFill>
                  <a:schemeClr val="tx2">
                    <a:lumMod val="25000"/>
                  </a:schemeClr>
                </a:solidFill>
              </a:rPr>
              <a:t>Chuyển ảnh</a:t>
            </a:r>
            <a:r>
              <a:rPr lang="en-US" sz="2600">
                <a:solidFill>
                  <a:schemeClr val="tx2">
                    <a:lumMod val="25000"/>
                  </a:schemeClr>
                </a:solidFill>
              </a:rPr>
              <a:t> miền</a:t>
            </a:r>
            <a:r>
              <a:rPr lang="vi-VN" sz="2600">
                <a:solidFill>
                  <a:schemeClr val="tx2">
                    <a:lumMod val="25000"/>
                  </a:schemeClr>
                </a:solidFill>
              </a:rPr>
              <a:t> tần số bằng </a:t>
            </a:r>
            <a:r>
              <a:rPr lang="vi-VN" sz="2600" b="1">
                <a:solidFill>
                  <a:schemeClr val="tx2">
                    <a:lumMod val="25000"/>
                  </a:schemeClr>
                </a:solidFill>
              </a:rPr>
              <a:t>FFT/DCT</a:t>
            </a:r>
            <a:r>
              <a:rPr lang="en-US" sz="2600">
                <a:solidFill>
                  <a:schemeClr val="tx2">
                    <a:lumMod val="25000"/>
                  </a:schemeClr>
                </a:solidFill>
              </a:rPr>
              <a:t>. P</a:t>
            </a:r>
            <a:r>
              <a:rPr lang="vi-VN" sz="2600">
                <a:solidFill>
                  <a:schemeClr val="tx2">
                    <a:lumMod val="25000"/>
                  </a:schemeClr>
                </a:solidFill>
              </a:rPr>
              <a:t>hân tích phổ tần để tìm dấu hiệu nhân tạo.</a:t>
            </a:r>
            <a:endParaRPr lang="en-US" sz="26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96C44-5C53-73D7-7368-18264FC820C9}"/>
              </a:ext>
            </a:extLst>
          </p:cNvPr>
          <p:cNvSpPr txBox="1"/>
          <p:nvPr/>
        </p:nvSpPr>
        <p:spPr>
          <a:xfrm>
            <a:off x="690314" y="1209179"/>
            <a:ext cx="10811370" cy="55399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</a:rPr>
              <a:t>Hướng tiếp cận</a:t>
            </a:r>
            <a:endParaRPr lang="en-US" sz="300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AD5417-414A-DDCA-27D7-62563B4B09E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078197" y="1763177"/>
            <a:ext cx="0" cy="718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C09470-F3AA-6A15-B358-27512D0881B9}"/>
              </a:ext>
            </a:extLst>
          </p:cNvPr>
          <p:cNvCxnSpPr>
            <a:cxnSpLocks/>
          </p:cNvCxnSpPr>
          <p:nvPr/>
        </p:nvCxnSpPr>
        <p:spPr>
          <a:xfrm>
            <a:off x="9255477" y="1763176"/>
            <a:ext cx="0" cy="718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0761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ThesisCustomize">
      <a:majorFont>
        <a:latin typeface="Play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yThesisCustomize">
      <a:majorFont>
        <a:latin typeface="Play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1798</Words>
  <Application>Microsoft Office PowerPoint</Application>
  <PresentationFormat>Widescreen</PresentationFormat>
  <Paragraphs>166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Play</vt:lpstr>
      <vt:lpstr>Calibri</vt:lpstr>
      <vt:lpstr>Arial</vt:lpstr>
      <vt:lpstr>Quattrocento Sans</vt:lpstr>
      <vt:lpstr>Wingdings</vt:lpstr>
      <vt:lpstr>Times New Roman</vt:lpstr>
      <vt:lpstr>Aptos</vt:lpstr>
      <vt:lpstr>Office Theme</vt:lpstr>
      <vt:lpstr>1_Office Theme</vt:lpstr>
      <vt:lpstr>PowerPoint Presentation</vt:lpstr>
      <vt:lpstr>PowerPoint Presentation</vt:lpstr>
      <vt:lpstr>1. Giới thiệu</vt:lpstr>
      <vt:lpstr>PowerPoint Presentation</vt:lpstr>
      <vt:lpstr>PowerPoint Presentation</vt:lpstr>
      <vt:lpstr>PowerPoint Presentation</vt:lpstr>
      <vt:lpstr>2. Công trình liên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Phương pháp đề xuất</vt:lpstr>
      <vt:lpstr>PowerPoint Presentation</vt:lpstr>
      <vt:lpstr>PowerPoint Presentation</vt:lpstr>
      <vt:lpstr>PowerPoint Presentation</vt:lpstr>
      <vt:lpstr>PowerPoint Presentation</vt:lpstr>
      <vt:lpstr>4. Thực nghiệm &amp; kết quả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Kết luận</vt:lpstr>
      <vt:lpstr>PowerPoint Presentation</vt:lpstr>
      <vt:lpstr>PowerPoint Presentation</vt:lpstr>
      <vt:lpstr>PowerPoint Presentation</vt:lpstr>
      <vt:lpstr>PowerPoint Presentation</vt:lpstr>
      <vt:lpstr>Phụ lục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Tung Le Thanh</dc:creator>
  <cp:lastModifiedBy>Võ Hoài Danh</cp:lastModifiedBy>
  <cp:revision>732</cp:revision>
  <dcterms:created xsi:type="dcterms:W3CDTF">2015-11-18T03:28:01Z</dcterms:created>
  <dcterms:modified xsi:type="dcterms:W3CDTF">2025-08-16T11:53:28Z</dcterms:modified>
</cp:coreProperties>
</file>